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ink/ink1.xml" ContentType="application/inkml+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2.xml" ContentType="application/inkml+xml"/>
  <Override PartName="/ppt/ink/ink3.xml" ContentType="application/inkml+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tags/tag11.xml" ContentType="application/vnd.openxmlformats-officedocument.presentationml.tags+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84" r:id="rId3"/>
    <p:sldMasterId id="2147483696" r:id="rId4"/>
  </p:sldMasterIdLst>
  <p:notesMasterIdLst>
    <p:notesMasterId r:id="rId94"/>
  </p:notesMasterIdLst>
  <p:sldIdLst>
    <p:sldId id="649" r:id="rId5"/>
    <p:sldId id="806" r:id="rId6"/>
    <p:sldId id="805" r:id="rId7"/>
    <p:sldId id="803" r:id="rId8"/>
    <p:sldId id="862" r:id="rId9"/>
    <p:sldId id="804" r:id="rId10"/>
    <p:sldId id="787" r:id="rId11"/>
    <p:sldId id="788" r:id="rId12"/>
    <p:sldId id="801" r:id="rId13"/>
    <p:sldId id="802" r:id="rId14"/>
    <p:sldId id="792" r:id="rId15"/>
    <p:sldId id="794" r:id="rId16"/>
    <p:sldId id="795" r:id="rId17"/>
    <p:sldId id="796" r:id="rId18"/>
    <p:sldId id="797" r:id="rId19"/>
    <p:sldId id="348" r:id="rId20"/>
    <p:sldId id="592" r:id="rId21"/>
    <p:sldId id="594" r:id="rId22"/>
    <p:sldId id="597" r:id="rId23"/>
    <p:sldId id="316" r:id="rId24"/>
    <p:sldId id="784" r:id="rId25"/>
    <p:sldId id="785" r:id="rId26"/>
    <p:sldId id="786" r:id="rId27"/>
    <p:sldId id="863" r:id="rId28"/>
    <p:sldId id="271" r:id="rId29"/>
    <p:sldId id="272" r:id="rId30"/>
    <p:sldId id="256" r:id="rId31"/>
    <p:sldId id="857" r:id="rId32"/>
    <p:sldId id="858" r:id="rId33"/>
    <p:sldId id="859" r:id="rId34"/>
    <p:sldId id="860" r:id="rId35"/>
    <p:sldId id="861" r:id="rId36"/>
    <p:sldId id="259" r:id="rId37"/>
    <p:sldId id="260" r:id="rId38"/>
    <p:sldId id="864" r:id="rId39"/>
    <p:sldId id="263" r:id="rId40"/>
    <p:sldId id="810" r:id="rId41"/>
    <p:sldId id="267" r:id="rId42"/>
    <p:sldId id="811" r:id="rId43"/>
    <p:sldId id="812" r:id="rId44"/>
    <p:sldId id="611" r:id="rId45"/>
    <p:sldId id="608" r:id="rId46"/>
    <p:sldId id="325" r:id="rId47"/>
    <p:sldId id="284" r:id="rId48"/>
    <p:sldId id="547" r:id="rId49"/>
    <p:sldId id="659" r:id="rId50"/>
    <p:sldId id="660" r:id="rId51"/>
    <p:sldId id="544" r:id="rId52"/>
    <p:sldId id="808" r:id="rId53"/>
    <p:sldId id="841" r:id="rId54"/>
    <p:sldId id="827" r:id="rId55"/>
    <p:sldId id="834" r:id="rId56"/>
    <p:sldId id="828" r:id="rId57"/>
    <p:sldId id="845" r:id="rId58"/>
    <p:sldId id="835" r:id="rId59"/>
    <p:sldId id="831" r:id="rId60"/>
    <p:sldId id="846" r:id="rId61"/>
    <p:sldId id="836" r:id="rId62"/>
    <p:sldId id="832" r:id="rId63"/>
    <p:sldId id="847" r:id="rId64"/>
    <p:sldId id="837" r:id="rId65"/>
    <p:sldId id="833" r:id="rId66"/>
    <p:sldId id="771" r:id="rId67"/>
    <p:sldId id="772" r:id="rId68"/>
    <p:sldId id="844" r:id="rId69"/>
    <p:sldId id="848" r:id="rId70"/>
    <p:sldId id="838" r:id="rId71"/>
    <p:sldId id="865" r:id="rId72"/>
    <p:sldId id="757" r:id="rId73"/>
    <p:sldId id="866" r:id="rId74"/>
    <p:sldId id="678" r:id="rId75"/>
    <p:sldId id="766" r:id="rId76"/>
    <p:sldId id="867" r:id="rId77"/>
    <p:sldId id="868" r:id="rId78"/>
    <p:sldId id="765" r:id="rId79"/>
    <p:sldId id="869" r:id="rId80"/>
    <p:sldId id="733" r:id="rId81"/>
    <p:sldId id="734" r:id="rId82"/>
    <p:sldId id="783" r:id="rId83"/>
    <p:sldId id="736" r:id="rId84"/>
    <p:sldId id="739" r:id="rId85"/>
    <p:sldId id="779" r:id="rId86"/>
    <p:sldId id="780" r:id="rId87"/>
    <p:sldId id="870" r:id="rId88"/>
    <p:sldId id="871" r:id="rId89"/>
    <p:sldId id="872" r:id="rId90"/>
    <p:sldId id="774" r:id="rId91"/>
    <p:sldId id="778" r:id="rId92"/>
    <p:sldId id="873" r:id="rId9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F92B451-C2FE-4F55-A30E-06524E0C1E07}" v="5" dt="2024-05-27T23:06:03.96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5" autoAdjust="0"/>
    <p:restoredTop sz="94660"/>
  </p:normalViewPr>
  <p:slideViewPr>
    <p:cSldViewPr snapToGrid="0" showGuides="1">
      <p:cViewPr varScale="1">
        <p:scale>
          <a:sx n="79" d="100"/>
          <a:sy n="79" d="100"/>
        </p:scale>
        <p:origin x="850" y="96"/>
      </p:cViewPr>
      <p:guideLst>
        <p:guide orient="horz" pos="2160"/>
        <p:guide pos="384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42" Type="http://schemas.openxmlformats.org/officeDocument/2006/relationships/slide" Target="slides/slide38.xml"/><Relationship Id="rId47" Type="http://schemas.openxmlformats.org/officeDocument/2006/relationships/slide" Target="slides/slide43.xml"/><Relationship Id="rId63" Type="http://schemas.openxmlformats.org/officeDocument/2006/relationships/slide" Target="slides/slide59.xml"/><Relationship Id="rId68" Type="http://schemas.openxmlformats.org/officeDocument/2006/relationships/slide" Target="slides/slide64.xml"/><Relationship Id="rId84" Type="http://schemas.openxmlformats.org/officeDocument/2006/relationships/slide" Target="slides/slide80.xml"/><Relationship Id="rId89" Type="http://schemas.openxmlformats.org/officeDocument/2006/relationships/slide" Target="slides/slide85.xml"/><Relationship Id="rId16" Type="http://schemas.openxmlformats.org/officeDocument/2006/relationships/slide" Target="slides/slide12.xml"/><Relationship Id="rId11" Type="http://schemas.openxmlformats.org/officeDocument/2006/relationships/slide" Target="slides/slide7.xml"/><Relationship Id="rId32" Type="http://schemas.openxmlformats.org/officeDocument/2006/relationships/slide" Target="slides/slide28.xml"/><Relationship Id="rId37" Type="http://schemas.openxmlformats.org/officeDocument/2006/relationships/slide" Target="slides/slide33.xml"/><Relationship Id="rId53" Type="http://schemas.openxmlformats.org/officeDocument/2006/relationships/slide" Target="slides/slide49.xml"/><Relationship Id="rId58" Type="http://schemas.openxmlformats.org/officeDocument/2006/relationships/slide" Target="slides/slide54.xml"/><Relationship Id="rId74" Type="http://schemas.openxmlformats.org/officeDocument/2006/relationships/slide" Target="slides/slide70.xml"/><Relationship Id="rId79" Type="http://schemas.openxmlformats.org/officeDocument/2006/relationships/slide" Target="slides/slide75.xml"/><Relationship Id="rId5" Type="http://schemas.openxmlformats.org/officeDocument/2006/relationships/slide" Target="slides/slide1.xml"/><Relationship Id="rId90" Type="http://schemas.openxmlformats.org/officeDocument/2006/relationships/slide" Target="slides/slide86.xml"/><Relationship Id="rId95" Type="http://schemas.openxmlformats.org/officeDocument/2006/relationships/presProps" Target="presProps.xml"/><Relationship Id="rId22" Type="http://schemas.openxmlformats.org/officeDocument/2006/relationships/slide" Target="slides/slide18.xml"/><Relationship Id="rId27" Type="http://schemas.openxmlformats.org/officeDocument/2006/relationships/slide" Target="slides/slide23.xml"/><Relationship Id="rId43" Type="http://schemas.openxmlformats.org/officeDocument/2006/relationships/slide" Target="slides/slide39.xml"/><Relationship Id="rId48" Type="http://schemas.openxmlformats.org/officeDocument/2006/relationships/slide" Target="slides/slide44.xml"/><Relationship Id="rId64" Type="http://schemas.openxmlformats.org/officeDocument/2006/relationships/slide" Target="slides/slide60.xml"/><Relationship Id="rId69" Type="http://schemas.openxmlformats.org/officeDocument/2006/relationships/slide" Target="slides/slide65.xml"/><Relationship Id="rId80" Type="http://schemas.openxmlformats.org/officeDocument/2006/relationships/slide" Target="slides/slide76.xml"/><Relationship Id="rId85" Type="http://schemas.openxmlformats.org/officeDocument/2006/relationships/slide" Target="slides/slide81.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slide" Target="slides/slide63.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70" Type="http://schemas.openxmlformats.org/officeDocument/2006/relationships/slide" Target="slides/slide66.xml"/><Relationship Id="rId75" Type="http://schemas.openxmlformats.org/officeDocument/2006/relationships/slide" Target="slides/slide71.xml"/><Relationship Id="rId83" Type="http://schemas.openxmlformats.org/officeDocument/2006/relationships/slide" Target="slides/slide79.xml"/><Relationship Id="rId88" Type="http://schemas.openxmlformats.org/officeDocument/2006/relationships/slide" Target="slides/slide84.xml"/><Relationship Id="rId91" Type="http://schemas.openxmlformats.org/officeDocument/2006/relationships/slide" Target="slides/slide87.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slide" Target="slides/slide61.xml"/><Relationship Id="rId73" Type="http://schemas.openxmlformats.org/officeDocument/2006/relationships/slide" Target="slides/slide69.xml"/><Relationship Id="rId78" Type="http://schemas.openxmlformats.org/officeDocument/2006/relationships/slide" Target="slides/slide74.xml"/><Relationship Id="rId81" Type="http://schemas.openxmlformats.org/officeDocument/2006/relationships/slide" Target="slides/slide77.xml"/><Relationship Id="rId86" Type="http://schemas.openxmlformats.org/officeDocument/2006/relationships/slide" Target="slides/slide82.xml"/><Relationship Id="rId94" Type="http://schemas.openxmlformats.org/officeDocument/2006/relationships/notesMaster" Target="notesMasters/notesMaster1.xml"/><Relationship Id="rId99" Type="http://schemas.microsoft.com/office/2016/11/relationships/changesInfo" Target="changesInfos/changesInfo1.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 Id="rId34" Type="http://schemas.openxmlformats.org/officeDocument/2006/relationships/slide" Target="slides/slide30.xml"/><Relationship Id="rId50" Type="http://schemas.openxmlformats.org/officeDocument/2006/relationships/slide" Target="slides/slide46.xml"/><Relationship Id="rId55" Type="http://schemas.openxmlformats.org/officeDocument/2006/relationships/slide" Target="slides/slide51.xml"/><Relationship Id="rId76" Type="http://schemas.openxmlformats.org/officeDocument/2006/relationships/slide" Target="slides/slide72.xml"/><Relationship Id="rId97" Type="http://schemas.openxmlformats.org/officeDocument/2006/relationships/theme" Target="theme/theme1.xml"/><Relationship Id="rId7" Type="http://schemas.openxmlformats.org/officeDocument/2006/relationships/slide" Target="slides/slide3.xml"/><Relationship Id="rId71" Type="http://schemas.openxmlformats.org/officeDocument/2006/relationships/slide" Target="slides/slide67.xml"/><Relationship Id="rId92" Type="http://schemas.openxmlformats.org/officeDocument/2006/relationships/slide" Target="slides/slide88.xml"/><Relationship Id="rId2" Type="http://schemas.openxmlformats.org/officeDocument/2006/relationships/slideMaster" Target="slideMasters/slideMaster2.xml"/><Relationship Id="rId29" Type="http://schemas.openxmlformats.org/officeDocument/2006/relationships/slide" Target="slides/slide25.xml"/><Relationship Id="rId24" Type="http://schemas.openxmlformats.org/officeDocument/2006/relationships/slide" Target="slides/slide20.xml"/><Relationship Id="rId40" Type="http://schemas.openxmlformats.org/officeDocument/2006/relationships/slide" Target="slides/slide36.xml"/><Relationship Id="rId45" Type="http://schemas.openxmlformats.org/officeDocument/2006/relationships/slide" Target="slides/slide41.xml"/><Relationship Id="rId66" Type="http://schemas.openxmlformats.org/officeDocument/2006/relationships/slide" Target="slides/slide62.xml"/><Relationship Id="rId87" Type="http://schemas.openxmlformats.org/officeDocument/2006/relationships/slide" Target="slides/slide83.xml"/><Relationship Id="rId61" Type="http://schemas.openxmlformats.org/officeDocument/2006/relationships/slide" Target="slides/slide57.xml"/><Relationship Id="rId82" Type="http://schemas.openxmlformats.org/officeDocument/2006/relationships/slide" Target="slides/slide78.xml"/><Relationship Id="rId19" Type="http://schemas.openxmlformats.org/officeDocument/2006/relationships/slide" Target="slides/slide15.xml"/><Relationship Id="rId14" Type="http://schemas.openxmlformats.org/officeDocument/2006/relationships/slide" Target="slides/slide10.xml"/><Relationship Id="rId30" Type="http://schemas.openxmlformats.org/officeDocument/2006/relationships/slide" Target="slides/slide26.xml"/><Relationship Id="rId35" Type="http://schemas.openxmlformats.org/officeDocument/2006/relationships/slide" Target="slides/slide31.xml"/><Relationship Id="rId56" Type="http://schemas.openxmlformats.org/officeDocument/2006/relationships/slide" Target="slides/slide52.xml"/><Relationship Id="rId77" Type="http://schemas.openxmlformats.org/officeDocument/2006/relationships/slide" Target="slides/slide73.xml"/><Relationship Id="rId100" Type="http://schemas.microsoft.com/office/2015/10/relationships/revisionInfo" Target="revisionInfo.xml"/><Relationship Id="rId8" Type="http://schemas.openxmlformats.org/officeDocument/2006/relationships/slide" Target="slides/slide4.xml"/><Relationship Id="rId51" Type="http://schemas.openxmlformats.org/officeDocument/2006/relationships/slide" Target="slides/slide47.xml"/><Relationship Id="rId72" Type="http://schemas.openxmlformats.org/officeDocument/2006/relationships/slide" Target="slides/slide68.xml"/><Relationship Id="rId93" Type="http://schemas.openxmlformats.org/officeDocument/2006/relationships/slide" Target="slides/slide89.xml"/><Relationship Id="rId98"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Wasserstein, Ronald L." userId="83763f3a-4686-4cef-990e-9f9198e0ff99" providerId="ADAL" clId="{9F92B451-C2FE-4F55-A30E-06524E0C1E07}"/>
    <pc:docChg chg="modSld">
      <pc:chgData name="Wasserstein, Ronald L." userId="83763f3a-4686-4cef-990e-9f9198e0ff99" providerId="ADAL" clId="{9F92B451-C2FE-4F55-A30E-06524E0C1E07}" dt="2024-05-27T23:06:03.968" v="34" actId="20577"/>
      <pc:docMkLst>
        <pc:docMk/>
      </pc:docMkLst>
      <pc:sldChg chg="modSp mod modAnim">
        <pc:chgData name="Wasserstein, Ronald L." userId="83763f3a-4686-4cef-990e-9f9198e0ff99" providerId="ADAL" clId="{9F92B451-C2FE-4F55-A30E-06524E0C1E07}" dt="2024-05-27T23:06:03.968" v="34" actId="20577"/>
        <pc:sldMkLst>
          <pc:docMk/>
          <pc:sldMk cId="2401407290" sldId="660"/>
        </pc:sldMkLst>
        <pc:spChg chg="mod">
          <ac:chgData name="Wasserstein, Ronald L." userId="83763f3a-4686-4cef-990e-9f9198e0ff99" providerId="ADAL" clId="{9F92B451-C2FE-4F55-A30E-06524E0C1E07}" dt="2024-05-27T23:06:03.968" v="34" actId="20577"/>
          <ac:spMkLst>
            <pc:docMk/>
            <pc:sldMk cId="2401407290" sldId="660"/>
            <ac:spMk id="3" creationId="{D99112E0-EA79-44EB-B8E6-CBD5B953DA28}"/>
          </ac:spMkLst>
        </pc:spChg>
      </pc:sldChg>
      <pc:sldChg chg="modSp mod">
        <pc:chgData name="Wasserstein, Ronald L." userId="83763f3a-4686-4cef-990e-9f9198e0ff99" providerId="ADAL" clId="{9F92B451-C2FE-4F55-A30E-06524E0C1E07}" dt="2024-05-27T22:57:08.084" v="29" actId="20577"/>
        <pc:sldMkLst>
          <pc:docMk/>
          <pc:sldMk cId="2517520032" sldId="873"/>
        </pc:sldMkLst>
        <pc:spChg chg="mod">
          <ac:chgData name="Wasserstein, Ronald L." userId="83763f3a-4686-4cef-990e-9f9198e0ff99" providerId="ADAL" clId="{9F92B451-C2FE-4F55-A30E-06524E0C1E07}" dt="2024-05-27T22:57:08.084" v="29" actId="20577"/>
          <ac:spMkLst>
            <pc:docMk/>
            <pc:sldMk cId="2517520032" sldId="873"/>
            <ac:spMk id="3" creationId="{E138D90F-3A8F-4D5C-8B1E-63120EAF64E4}"/>
          </ac:spMkLst>
        </pc:spChg>
      </pc:sldChg>
    </pc:docChg>
  </pc:docChgLst>
</pc:chgInfo>
</file>

<file path=ppt/diagrams/_rels/data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ata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ata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83.png"/><Relationship Id="rId4" Type="http://schemas.openxmlformats.org/officeDocument/2006/relationships/image" Target="../media/image101.svg"/></Relationships>
</file>

<file path=ppt/diagrams/_rels/data5.xml.rels><?xml version="1.0" encoding="UTF-8" standalone="yes"?>
<Relationships xmlns="http://schemas.openxmlformats.org/package/2006/relationships"><Relationship Id="rId2" Type="http://schemas.openxmlformats.org/officeDocument/2006/relationships/image" Target="../media/image99.svg"/><Relationship Id="rId1" Type="http://schemas.openxmlformats.org/officeDocument/2006/relationships/image" Target="../media/image83.png"/></Relationships>
</file>

<file path=ppt/diagrams/_rels/data6.xml.rels><?xml version="1.0" encoding="UTF-8" standalone="yes"?>
<Relationships xmlns="http://schemas.openxmlformats.org/package/2006/relationships"><Relationship Id="rId1" Type="http://schemas.openxmlformats.org/officeDocument/2006/relationships/hyperlink" Target="https://www.nytimes.com/2023/01/06/health/alzheimers-drug-leqembi-lecanemab.html" TargetMode="External"/></Relationships>
</file>

<file path=ppt/diagrams/_rels/data7.xml.rels><?xml version="1.0" encoding="UTF-8" standalone="yes"?>
<Relationships xmlns="http://schemas.openxmlformats.org/package/2006/relationships"><Relationship Id="rId1" Type="http://schemas.openxmlformats.org/officeDocument/2006/relationships/hyperlink" Target="https://www.nytimes.com/2024/01/31/business/biogen-alzheimers-aduhelm.html" TargetMode="External"/></Relationships>
</file>

<file path=ppt/diagrams/_rels/drawing2.xml.rels><?xml version="1.0" encoding="UTF-8" standalone="yes"?>
<Relationships xmlns="http://schemas.openxmlformats.org/package/2006/relationships"><Relationship Id="rId8" Type="http://schemas.openxmlformats.org/officeDocument/2006/relationships/image" Target="../media/image90.svg"/><Relationship Id="rId3" Type="http://schemas.openxmlformats.org/officeDocument/2006/relationships/image" Target="../media/image85.png"/><Relationship Id="rId7" Type="http://schemas.openxmlformats.org/officeDocument/2006/relationships/image" Target="../media/image89.png"/><Relationship Id="rId2" Type="http://schemas.openxmlformats.org/officeDocument/2006/relationships/image" Target="../media/image84.svg"/><Relationship Id="rId1" Type="http://schemas.openxmlformats.org/officeDocument/2006/relationships/image" Target="../media/image83.png"/><Relationship Id="rId6" Type="http://schemas.openxmlformats.org/officeDocument/2006/relationships/image" Target="../media/image88.svg"/><Relationship Id="rId5" Type="http://schemas.openxmlformats.org/officeDocument/2006/relationships/image" Target="../media/image87.png"/><Relationship Id="rId4" Type="http://schemas.openxmlformats.org/officeDocument/2006/relationships/image" Target="../media/image86.svg"/></Relationships>
</file>

<file path=ppt/diagrams/_rels/drawing3.xml.rels><?xml version="1.0" encoding="UTF-8" standalone="yes"?>
<Relationships xmlns="http://schemas.openxmlformats.org/package/2006/relationships"><Relationship Id="rId8" Type="http://schemas.openxmlformats.org/officeDocument/2006/relationships/image" Target="../media/image98.svg"/><Relationship Id="rId3" Type="http://schemas.openxmlformats.org/officeDocument/2006/relationships/image" Target="../media/image93.png"/><Relationship Id="rId7" Type="http://schemas.openxmlformats.org/officeDocument/2006/relationships/image" Target="../media/image97.png"/><Relationship Id="rId2" Type="http://schemas.openxmlformats.org/officeDocument/2006/relationships/image" Target="../media/image92.svg"/><Relationship Id="rId1" Type="http://schemas.openxmlformats.org/officeDocument/2006/relationships/image" Target="../media/image91.png"/><Relationship Id="rId6" Type="http://schemas.openxmlformats.org/officeDocument/2006/relationships/image" Target="../media/image96.svg"/><Relationship Id="rId5" Type="http://schemas.openxmlformats.org/officeDocument/2006/relationships/image" Target="../media/image95.png"/><Relationship Id="rId4" Type="http://schemas.openxmlformats.org/officeDocument/2006/relationships/image" Target="../media/image94.svg"/></Relationships>
</file>

<file path=ppt/diagrams/_rels/drawing4.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svg"/><Relationship Id="rId1" Type="http://schemas.openxmlformats.org/officeDocument/2006/relationships/image" Target="../media/image83.png"/><Relationship Id="rId4" Type="http://schemas.openxmlformats.org/officeDocument/2006/relationships/image" Target="../media/image101.svg"/></Relationships>
</file>

<file path=ppt/diagrams/_rels/drawing5.xml.rels><?xml version="1.0" encoding="UTF-8" standalone="yes"?>
<Relationships xmlns="http://schemas.openxmlformats.org/package/2006/relationships"><Relationship Id="rId2" Type="http://schemas.openxmlformats.org/officeDocument/2006/relationships/image" Target="../media/image99.svg"/><Relationship Id="rId1" Type="http://schemas.openxmlformats.org/officeDocument/2006/relationships/image" Target="../media/image83.png"/></Relationships>
</file>

<file path=ppt/diagrams/_rels/drawing6.xml.rels><?xml version="1.0" encoding="UTF-8" standalone="yes"?>
<Relationships xmlns="http://schemas.openxmlformats.org/package/2006/relationships"><Relationship Id="rId1" Type="http://schemas.openxmlformats.org/officeDocument/2006/relationships/hyperlink" Target="https://www.nytimes.com/2023/01/06/health/alzheimers-drug-leqembi-lecanemab.html" TargetMode="External"/></Relationships>
</file>

<file path=ppt/diagrams/_rels/drawing7.xml.rels><?xml version="1.0" encoding="UTF-8" standalone="yes"?>
<Relationships xmlns="http://schemas.openxmlformats.org/package/2006/relationships"><Relationship Id="rId1" Type="http://schemas.openxmlformats.org/officeDocument/2006/relationships/hyperlink" Target="https://www.nytimes.com/2024/01/31/business/biogen-alzheimers-aduhelm.html" TargetMode="External"/></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18/5/colors/Iconchunking_neutralicon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icon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bg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35EF0506-6A12-457B-8FF2-F9009D8FBA5F}" type="doc">
      <dgm:prSet loTypeId="urn:microsoft.com/office/officeart/2005/8/layout/orgChart1" loCatId="hierarchy" qsTypeId="urn:microsoft.com/office/officeart/2005/8/quickstyle/simple2" qsCatId="simple" csTypeId="urn:microsoft.com/office/officeart/2005/8/colors/accent5_2" csCatId="accent5"/>
      <dgm:spPr/>
      <dgm:t>
        <a:bodyPr/>
        <a:lstStyle/>
        <a:p>
          <a:endParaRPr lang="en-US"/>
        </a:p>
      </dgm:t>
    </dgm:pt>
    <dgm:pt modelId="{4E04AF75-DFD2-46BA-ACC2-73AA56522772}">
      <dgm:prSet/>
      <dgm:spPr/>
      <dgm:t>
        <a:bodyPr/>
        <a:lstStyle/>
        <a:p>
          <a:r>
            <a:rPr lang="en-US" dirty="0"/>
            <a:t>"It has been widely felt, probably for thirty years and more, that significance tests are overemphasized and often misused and that more emphasis should be put on estimation and prediction.” </a:t>
          </a:r>
        </a:p>
      </dgm:t>
    </dgm:pt>
    <dgm:pt modelId="{77CFDF14-52D4-44AF-ADC3-55FC89AA0B32}" type="parTrans" cxnId="{415E0904-86F7-4619-BB57-26B14B4ECE65}">
      <dgm:prSet/>
      <dgm:spPr/>
      <dgm:t>
        <a:bodyPr/>
        <a:lstStyle/>
        <a:p>
          <a:endParaRPr lang="en-US"/>
        </a:p>
      </dgm:t>
    </dgm:pt>
    <dgm:pt modelId="{5A6A46B5-1EA8-4815-843D-91E3FA80A05B}" type="sibTrans" cxnId="{415E0904-86F7-4619-BB57-26B14B4ECE65}">
      <dgm:prSet/>
      <dgm:spPr/>
      <dgm:t>
        <a:bodyPr/>
        <a:lstStyle/>
        <a:p>
          <a:endParaRPr lang="en-US"/>
        </a:p>
      </dgm:t>
    </dgm:pt>
    <dgm:pt modelId="{70292618-E6AF-40BB-BA6D-CE61145666F2}">
      <dgm:prSet/>
      <dgm:spPr/>
      <dgm:t>
        <a:bodyPr/>
        <a:lstStyle/>
        <a:p>
          <a:r>
            <a:rPr lang="en-US" dirty="0"/>
            <a:t>Cox, D.R. 1986. Some general aspects of the theory of statistics. International Statistical Review 54: 117-126.</a:t>
          </a:r>
        </a:p>
      </dgm:t>
    </dgm:pt>
    <dgm:pt modelId="{F0ED972E-DC62-40ED-8EAA-38DD657BC7E9}" type="parTrans" cxnId="{4ACC94B9-4D0F-4D94-BF57-A29E3A1DF472}">
      <dgm:prSet/>
      <dgm:spPr/>
      <dgm:t>
        <a:bodyPr/>
        <a:lstStyle/>
        <a:p>
          <a:endParaRPr lang="en-US"/>
        </a:p>
      </dgm:t>
    </dgm:pt>
    <dgm:pt modelId="{BBC6FA70-10E9-4408-963D-17AC957A7B7A}" type="sibTrans" cxnId="{4ACC94B9-4D0F-4D94-BF57-A29E3A1DF472}">
      <dgm:prSet/>
      <dgm:spPr/>
      <dgm:t>
        <a:bodyPr/>
        <a:lstStyle/>
        <a:p>
          <a:endParaRPr lang="en-US"/>
        </a:p>
      </dgm:t>
    </dgm:pt>
    <dgm:pt modelId="{A672539C-8F24-41F2-A1EA-03A3E10322CB}" type="pres">
      <dgm:prSet presAssocID="{35EF0506-6A12-457B-8FF2-F9009D8FBA5F}" presName="hierChild1" presStyleCnt="0">
        <dgm:presLayoutVars>
          <dgm:orgChart val="1"/>
          <dgm:chPref val="1"/>
          <dgm:dir/>
          <dgm:animOne val="branch"/>
          <dgm:animLvl val="lvl"/>
          <dgm:resizeHandles/>
        </dgm:presLayoutVars>
      </dgm:prSet>
      <dgm:spPr/>
    </dgm:pt>
    <dgm:pt modelId="{4D8D7F55-F085-4F9B-BE0A-080D0B312EBB}" type="pres">
      <dgm:prSet presAssocID="{4E04AF75-DFD2-46BA-ACC2-73AA56522772}" presName="hierRoot1" presStyleCnt="0">
        <dgm:presLayoutVars>
          <dgm:hierBranch val="init"/>
        </dgm:presLayoutVars>
      </dgm:prSet>
      <dgm:spPr/>
    </dgm:pt>
    <dgm:pt modelId="{27A64D91-1EE9-4DB0-B4CE-0CE77514C071}" type="pres">
      <dgm:prSet presAssocID="{4E04AF75-DFD2-46BA-ACC2-73AA56522772}" presName="rootComposite1" presStyleCnt="0"/>
      <dgm:spPr/>
    </dgm:pt>
    <dgm:pt modelId="{B311F2A5-32A3-4FFB-900A-32B8E726B4A1}" type="pres">
      <dgm:prSet presAssocID="{4E04AF75-DFD2-46BA-ACC2-73AA56522772}" presName="rootText1" presStyleLbl="node0" presStyleIdx="0" presStyleCnt="2" custLinFactNeighborX="1667" custLinFactNeighborY="-324">
        <dgm:presLayoutVars>
          <dgm:chPref val="3"/>
        </dgm:presLayoutVars>
      </dgm:prSet>
      <dgm:spPr/>
    </dgm:pt>
    <dgm:pt modelId="{160309D8-0625-4ABA-8E12-33390E676628}" type="pres">
      <dgm:prSet presAssocID="{4E04AF75-DFD2-46BA-ACC2-73AA56522772}" presName="rootConnector1" presStyleLbl="node1" presStyleIdx="0" presStyleCnt="0"/>
      <dgm:spPr/>
    </dgm:pt>
    <dgm:pt modelId="{8900B0E3-341B-4FA7-A347-F78FE2CDF2CC}" type="pres">
      <dgm:prSet presAssocID="{4E04AF75-DFD2-46BA-ACC2-73AA56522772}" presName="hierChild2" presStyleCnt="0"/>
      <dgm:spPr/>
    </dgm:pt>
    <dgm:pt modelId="{02A0B4E8-8523-462C-ABEB-6AC9B2695CF6}" type="pres">
      <dgm:prSet presAssocID="{4E04AF75-DFD2-46BA-ACC2-73AA56522772}" presName="hierChild3" presStyleCnt="0"/>
      <dgm:spPr/>
    </dgm:pt>
    <dgm:pt modelId="{3ADAF71D-A423-4956-971D-5CF3A6D03BF3}" type="pres">
      <dgm:prSet presAssocID="{70292618-E6AF-40BB-BA6D-CE61145666F2}" presName="hierRoot1" presStyleCnt="0">
        <dgm:presLayoutVars>
          <dgm:hierBranch val="init"/>
        </dgm:presLayoutVars>
      </dgm:prSet>
      <dgm:spPr/>
    </dgm:pt>
    <dgm:pt modelId="{F438B108-93DC-4DC9-A1D0-CB8E7BA5373B}" type="pres">
      <dgm:prSet presAssocID="{70292618-E6AF-40BB-BA6D-CE61145666F2}" presName="rootComposite1" presStyleCnt="0"/>
      <dgm:spPr/>
    </dgm:pt>
    <dgm:pt modelId="{8AF656A5-27AC-408E-9FCE-DD815C5821FF}" type="pres">
      <dgm:prSet presAssocID="{70292618-E6AF-40BB-BA6D-CE61145666F2}" presName="rootText1" presStyleLbl="node0" presStyleIdx="1" presStyleCnt="2" custLinFactNeighborX="1875" custLinFactNeighborY="2986">
        <dgm:presLayoutVars>
          <dgm:chPref val="3"/>
        </dgm:presLayoutVars>
      </dgm:prSet>
      <dgm:spPr/>
    </dgm:pt>
    <dgm:pt modelId="{FD11FBE8-ABB6-480E-8D43-35D0ABCE5DBF}" type="pres">
      <dgm:prSet presAssocID="{70292618-E6AF-40BB-BA6D-CE61145666F2}" presName="rootConnector1" presStyleLbl="node1" presStyleIdx="0" presStyleCnt="0"/>
      <dgm:spPr/>
    </dgm:pt>
    <dgm:pt modelId="{9FFCED64-59BF-48A2-AE0C-93498DA35F83}" type="pres">
      <dgm:prSet presAssocID="{70292618-E6AF-40BB-BA6D-CE61145666F2}" presName="hierChild2" presStyleCnt="0"/>
      <dgm:spPr/>
    </dgm:pt>
    <dgm:pt modelId="{F6DAC185-7D2D-4DA3-A8E6-715A5FEB9E1A}" type="pres">
      <dgm:prSet presAssocID="{70292618-E6AF-40BB-BA6D-CE61145666F2}" presName="hierChild3" presStyleCnt="0"/>
      <dgm:spPr/>
    </dgm:pt>
  </dgm:ptLst>
  <dgm:cxnLst>
    <dgm:cxn modelId="{415E0904-86F7-4619-BB57-26B14B4ECE65}" srcId="{35EF0506-6A12-457B-8FF2-F9009D8FBA5F}" destId="{4E04AF75-DFD2-46BA-ACC2-73AA56522772}" srcOrd="0" destOrd="0" parTransId="{77CFDF14-52D4-44AF-ADC3-55FC89AA0B32}" sibTransId="{5A6A46B5-1EA8-4815-843D-91E3FA80A05B}"/>
    <dgm:cxn modelId="{27C02718-BAC4-4828-B215-156A7B8A028A}" type="presOf" srcId="{70292618-E6AF-40BB-BA6D-CE61145666F2}" destId="{FD11FBE8-ABB6-480E-8D43-35D0ABCE5DBF}" srcOrd="1" destOrd="0" presId="urn:microsoft.com/office/officeart/2005/8/layout/orgChart1"/>
    <dgm:cxn modelId="{4D437723-42CB-4B0E-960C-8736F83F55D0}" type="presOf" srcId="{4E04AF75-DFD2-46BA-ACC2-73AA56522772}" destId="{160309D8-0625-4ABA-8E12-33390E676628}" srcOrd="1" destOrd="0" presId="urn:microsoft.com/office/officeart/2005/8/layout/orgChart1"/>
    <dgm:cxn modelId="{411DA79F-79F1-4D29-B22C-D7E2CAFE9129}" type="presOf" srcId="{35EF0506-6A12-457B-8FF2-F9009D8FBA5F}" destId="{A672539C-8F24-41F2-A1EA-03A3E10322CB}" srcOrd="0" destOrd="0" presId="urn:microsoft.com/office/officeart/2005/8/layout/orgChart1"/>
    <dgm:cxn modelId="{49C38BB0-4FD2-46FE-8A96-15B34953061A}" type="presOf" srcId="{70292618-E6AF-40BB-BA6D-CE61145666F2}" destId="{8AF656A5-27AC-408E-9FCE-DD815C5821FF}" srcOrd="0" destOrd="0" presId="urn:microsoft.com/office/officeart/2005/8/layout/orgChart1"/>
    <dgm:cxn modelId="{4ACC94B9-4D0F-4D94-BF57-A29E3A1DF472}" srcId="{35EF0506-6A12-457B-8FF2-F9009D8FBA5F}" destId="{70292618-E6AF-40BB-BA6D-CE61145666F2}" srcOrd="1" destOrd="0" parTransId="{F0ED972E-DC62-40ED-8EAA-38DD657BC7E9}" sibTransId="{BBC6FA70-10E9-4408-963D-17AC957A7B7A}"/>
    <dgm:cxn modelId="{80E1B4E0-3BAA-4F3C-81AB-37F836427C41}" type="presOf" srcId="{4E04AF75-DFD2-46BA-ACC2-73AA56522772}" destId="{B311F2A5-32A3-4FFB-900A-32B8E726B4A1}" srcOrd="0" destOrd="0" presId="urn:microsoft.com/office/officeart/2005/8/layout/orgChart1"/>
    <dgm:cxn modelId="{5DE9DF97-DA8F-492C-BE0E-AE7FAD112D17}" type="presParOf" srcId="{A672539C-8F24-41F2-A1EA-03A3E10322CB}" destId="{4D8D7F55-F085-4F9B-BE0A-080D0B312EBB}" srcOrd="0" destOrd="0" presId="urn:microsoft.com/office/officeart/2005/8/layout/orgChart1"/>
    <dgm:cxn modelId="{D97921E6-3AEB-4154-A590-4ABCD88FDC87}" type="presParOf" srcId="{4D8D7F55-F085-4F9B-BE0A-080D0B312EBB}" destId="{27A64D91-1EE9-4DB0-B4CE-0CE77514C071}" srcOrd="0" destOrd="0" presId="urn:microsoft.com/office/officeart/2005/8/layout/orgChart1"/>
    <dgm:cxn modelId="{53A1570D-DBAA-4D58-B071-5CDDED1E7646}" type="presParOf" srcId="{27A64D91-1EE9-4DB0-B4CE-0CE77514C071}" destId="{B311F2A5-32A3-4FFB-900A-32B8E726B4A1}" srcOrd="0" destOrd="0" presId="urn:microsoft.com/office/officeart/2005/8/layout/orgChart1"/>
    <dgm:cxn modelId="{67214BEA-DFC6-448D-8184-0A1751289529}" type="presParOf" srcId="{27A64D91-1EE9-4DB0-B4CE-0CE77514C071}" destId="{160309D8-0625-4ABA-8E12-33390E676628}" srcOrd="1" destOrd="0" presId="urn:microsoft.com/office/officeart/2005/8/layout/orgChart1"/>
    <dgm:cxn modelId="{C6C728B0-90B7-4925-A77C-CAAD3C0BEF40}" type="presParOf" srcId="{4D8D7F55-F085-4F9B-BE0A-080D0B312EBB}" destId="{8900B0E3-341B-4FA7-A347-F78FE2CDF2CC}" srcOrd="1" destOrd="0" presId="urn:microsoft.com/office/officeart/2005/8/layout/orgChart1"/>
    <dgm:cxn modelId="{1284E4DE-3EBF-42A6-8376-95DBDEEB5DDF}" type="presParOf" srcId="{4D8D7F55-F085-4F9B-BE0A-080D0B312EBB}" destId="{02A0B4E8-8523-462C-ABEB-6AC9B2695CF6}" srcOrd="2" destOrd="0" presId="urn:microsoft.com/office/officeart/2005/8/layout/orgChart1"/>
    <dgm:cxn modelId="{F65740DE-ECA0-4DBB-9147-E7CFD5B32545}" type="presParOf" srcId="{A672539C-8F24-41F2-A1EA-03A3E10322CB}" destId="{3ADAF71D-A423-4956-971D-5CF3A6D03BF3}" srcOrd="1" destOrd="0" presId="urn:microsoft.com/office/officeart/2005/8/layout/orgChart1"/>
    <dgm:cxn modelId="{EF913C19-D97D-44AF-8476-A1A3A5AAD72C}" type="presParOf" srcId="{3ADAF71D-A423-4956-971D-5CF3A6D03BF3}" destId="{F438B108-93DC-4DC9-A1D0-CB8E7BA5373B}" srcOrd="0" destOrd="0" presId="urn:microsoft.com/office/officeart/2005/8/layout/orgChart1"/>
    <dgm:cxn modelId="{7E46335B-A0D5-4173-83B6-CEEC0452429C}" type="presParOf" srcId="{F438B108-93DC-4DC9-A1D0-CB8E7BA5373B}" destId="{8AF656A5-27AC-408E-9FCE-DD815C5821FF}" srcOrd="0" destOrd="0" presId="urn:microsoft.com/office/officeart/2005/8/layout/orgChart1"/>
    <dgm:cxn modelId="{BC2E3E18-6090-494B-9564-BC07A3375096}" type="presParOf" srcId="{F438B108-93DC-4DC9-A1D0-CB8E7BA5373B}" destId="{FD11FBE8-ABB6-480E-8D43-35D0ABCE5DBF}" srcOrd="1" destOrd="0" presId="urn:microsoft.com/office/officeart/2005/8/layout/orgChart1"/>
    <dgm:cxn modelId="{4A06F639-649D-49D7-8BEA-CEB9801E943E}" type="presParOf" srcId="{3ADAF71D-A423-4956-971D-5CF3A6D03BF3}" destId="{9FFCED64-59BF-48A2-AE0C-93498DA35F83}" srcOrd="1" destOrd="0" presId="urn:microsoft.com/office/officeart/2005/8/layout/orgChart1"/>
    <dgm:cxn modelId="{255E471F-9C2E-4B91-B6B0-F537CEE00790}" type="presParOf" srcId="{3ADAF71D-A423-4956-971D-5CF3A6D03BF3}" destId="{F6DAC185-7D2D-4DA3-A8E6-715A5FEB9E1A}" srcOrd="2" destOrd="0" presId="urn:microsoft.com/office/officeart/2005/8/layout/orgChar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BFDDE2E-14BB-4977-B9BF-BD9D00959F3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5748910-50FF-4201-A41F-8F3B5D7837FD}">
      <dgm:prSet/>
      <dgm:spPr/>
      <dgm:t>
        <a:bodyPr/>
        <a:lstStyle/>
        <a:p>
          <a:pPr>
            <a:lnSpc>
              <a:spcPct val="100000"/>
            </a:lnSpc>
          </a:pPr>
          <a:r>
            <a:rPr lang="en-US" b="1" dirty="0">
              <a:solidFill>
                <a:schemeClr val="bg1"/>
              </a:solidFill>
            </a:rPr>
            <a:t>The drug aducanumab, an antibody, has been shown to remove amyloid clusters from the brain.</a:t>
          </a:r>
        </a:p>
      </dgm:t>
    </dgm:pt>
    <dgm:pt modelId="{C2214594-18D6-4AE0-AC2A-EDCE70272714}" type="parTrans" cxnId="{7A61D0B3-5EEB-4F72-9CF5-897FB43D35C1}">
      <dgm:prSet/>
      <dgm:spPr/>
      <dgm:t>
        <a:bodyPr/>
        <a:lstStyle/>
        <a:p>
          <a:endParaRPr lang="en-US"/>
        </a:p>
      </dgm:t>
    </dgm:pt>
    <dgm:pt modelId="{E256CF18-9629-4D20-9A36-1652646AEB80}" type="sibTrans" cxnId="{7A61D0B3-5EEB-4F72-9CF5-897FB43D35C1}">
      <dgm:prSet/>
      <dgm:spPr/>
      <dgm:t>
        <a:bodyPr/>
        <a:lstStyle/>
        <a:p>
          <a:pPr>
            <a:lnSpc>
              <a:spcPct val="100000"/>
            </a:lnSpc>
          </a:pPr>
          <a:endParaRPr lang="en-US"/>
        </a:p>
      </dgm:t>
    </dgm:pt>
    <dgm:pt modelId="{5638C910-4DFD-4F89-BC1E-C777A7AF9C9A}">
      <dgm:prSet/>
      <dgm:spPr/>
      <dgm:t>
        <a:bodyPr/>
        <a:lstStyle/>
        <a:p>
          <a:pPr>
            <a:lnSpc>
              <a:spcPct val="100000"/>
            </a:lnSpc>
          </a:pPr>
          <a:r>
            <a:rPr lang="en-US" b="1" dirty="0">
              <a:solidFill>
                <a:schemeClr val="bg1"/>
              </a:solidFill>
            </a:rPr>
            <a:t>Such buildup on the brain is associated with Alzheimer’s Disease.</a:t>
          </a:r>
        </a:p>
      </dgm:t>
    </dgm:pt>
    <dgm:pt modelId="{C4A02532-21ED-44CA-9455-4708D4925029}" type="parTrans" cxnId="{1998263A-CA11-4B7F-885C-9D065BAB1FAB}">
      <dgm:prSet/>
      <dgm:spPr/>
      <dgm:t>
        <a:bodyPr/>
        <a:lstStyle/>
        <a:p>
          <a:endParaRPr lang="en-US"/>
        </a:p>
      </dgm:t>
    </dgm:pt>
    <dgm:pt modelId="{0CA57226-A579-4470-91D4-2DE1065A8B4F}" type="sibTrans" cxnId="{1998263A-CA11-4B7F-885C-9D065BAB1FAB}">
      <dgm:prSet/>
      <dgm:spPr/>
      <dgm:t>
        <a:bodyPr/>
        <a:lstStyle/>
        <a:p>
          <a:pPr>
            <a:lnSpc>
              <a:spcPct val="100000"/>
            </a:lnSpc>
          </a:pPr>
          <a:endParaRPr lang="en-US"/>
        </a:p>
      </dgm:t>
    </dgm:pt>
    <dgm:pt modelId="{4095FCC4-5E3D-44A0-B597-49B8839FFE12}">
      <dgm:prSet/>
      <dgm:spPr/>
      <dgm:t>
        <a:bodyPr/>
        <a:lstStyle/>
        <a:p>
          <a:pPr>
            <a:lnSpc>
              <a:spcPct val="100000"/>
            </a:lnSpc>
          </a:pPr>
          <a:r>
            <a:rPr lang="en-US" b="1" dirty="0">
              <a:solidFill>
                <a:schemeClr val="bg1"/>
              </a:solidFill>
            </a:rPr>
            <a:t>The question is whether removal of amyloids would reduce the effects of Alzheimer’s</a:t>
          </a:r>
        </a:p>
      </dgm:t>
    </dgm:pt>
    <dgm:pt modelId="{8572E2BA-0AD1-4C89-A92F-82FCF2BB8A06}" type="parTrans" cxnId="{F3DC3BF8-E5C2-4DE9-8998-E09562B43CA1}">
      <dgm:prSet/>
      <dgm:spPr/>
      <dgm:t>
        <a:bodyPr/>
        <a:lstStyle/>
        <a:p>
          <a:endParaRPr lang="en-US"/>
        </a:p>
      </dgm:t>
    </dgm:pt>
    <dgm:pt modelId="{3C2BF8D5-F8A5-4B88-B779-91DAD6CD6227}" type="sibTrans" cxnId="{F3DC3BF8-E5C2-4DE9-8998-E09562B43CA1}">
      <dgm:prSet/>
      <dgm:spPr/>
      <dgm:t>
        <a:bodyPr/>
        <a:lstStyle/>
        <a:p>
          <a:pPr>
            <a:lnSpc>
              <a:spcPct val="100000"/>
            </a:lnSpc>
          </a:pPr>
          <a:endParaRPr lang="en-US"/>
        </a:p>
      </dgm:t>
    </dgm:pt>
    <dgm:pt modelId="{AC63FCAB-656D-4CAB-B5BD-F1E09F348949}">
      <dgm:prSet/>
      <dgm:spPr/>
      <dgm:t>
        <a:bodyPr/>
        <a:lstStyle/>
        <a:p>
          <a:pPr>
            <a:lnSpc>
              <a:spcPct val="100000"/>
            </a:lnSpc>
          </a:pPr>
          <a:r>
            <a:rPr lang="en-US" b="1" dirty="0">
              <a:solidFill>
                <a:schemeClr val="bg1"/>
              </a:solidFill>
            </a:rPr>
            <a:t>No drug has thus far succeeded in reducing the effects</a:t>
          </a:r>
        </a:p>
      </dgm:t>
    </dgm:pt>
    <dgm:pt modelId="{81CCCEC8-EA58-4EFC-B26A-6AD318BAD5DD}" type="parTrans" cxnId="{378A0E49-B170-4DF6-9B1D-CEDBCAB2ACAA}">
      <dgm:prSet/>
      <dgm:spPr/>
      <dgm:t>
        <a:bodyPr/>
        <a:lstStyle/>
        <a:p>
          <a:endParaRPr lang="en-US"/>
        </a:p>
      </dgm:t>
    </dgm:pt>
    <dgm:pt modelId="{FC7856DC-9189-42AF-89D0-EC7E44C6A64D}" type="sibTrans" cxnId="{378A0E49-B170-4DF6-9B1D-CEDBCAB2ACAA}">
      <dgm:prSet/>
      <dgm:spPr/>
      <dgm:t>
        <a:bodyPr/>
        <a:lstStyle/>
        <a:p>
          <a:endParaRPr lang="en-US"/>
        </a:p>
      </dgm:t>
    </dgm:pt>
    <dgm:pt modelId="{3E0C6E14-EB77-4776-B55C-BE5BF6FDDD76}" type="pres">
      <dgm:prSet presAssocID="{4BFDDE2E-14BB-4977-B9BF-BD9D00959F3C}" presName="root" presStyleCnt="0">
        <dgm:presLayoutVars>
          <dgm:dir/>
          <dgm:resizeHandles val="exact"/>
        </dgm:presLayoutVars>
      </dgm:prSet>
      <dgm:spPr/>
    </dgm:pt>
    <dgm:pt modelId="{D5374F1D-E66B-475C-8ABA-08D4E055379A}" type="pres">
      <dgm:prSet presAssocID="{4BFDDE2E-14BB-4977-B9BF-BD9D00959F3C}" presName="container" presStyleCnt="0">
        <dgm:presLayoutVars>
          <dgm:dir/>
          <dgm:resizeHandles val="exact"/>
        </dgm:presLayoutVars>
      </dgm:prSet>
      <dgm:spPr/>
    </dgm:pt>
    <dgm:pt modelId="{AE1D07A8-F34F-4926-B363-6B5D4B21BD29}" type="pres">
      <dgm:prSet presAssocID="{05748910-50FF-4201-A41F-8F3B5D7837FD}" presName="compNode" presStyleCnt="0"/>
      <dgm:spPr/>
    </dgm:pt>
    <dgm:pt modelId="{04FDB8BC-5260-496F-85C5-94CEAFFF8809}" type="pres">
      <dgm:prSet presAssocID="{05748910-50FF-4201-A41F-8F3B5D7837FD}" presName="iconBgRect" presStyleLbl="bgShp" presStyleIdx="0" presStyleCnt="4"/>
      <dgm:spPr/>
    </dgm:pt>
    <dgm:pt modelId="{3D96158D-83FF-4C2B-8012-6FAF93322682}" type="pres">
      <dgm:prSet presAssocID="{05748910-50FF-4201-A41F-8F3B5D7837FD}" presName="iconRect" presStyleLbl="nod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extLst>
        <a:ext uri="{E40237B7-FDA0-4F09-8148-C483321AD2D9}">
          <dgm14:cNvPr xmlns:dgm14="http://schemas.microsoft.com/office/drawing/2010/diagram" id="0" name="" descr="Skeleton"/>
        </a:ext>
      </dgm:extLst>
    </dgm:pt>
    <dgm:pt modelId="{3FE944E4-5193-401C-B74A-9FAF7219DA74}" type="pres">
      <dgm:prSet presAssocID="{05748910-50FF-4201-A41F-8F3B5D7837FD}" presName="spaceRect" presStyleCnt="0"/>
      <dgm:spPr/>
    </dgm:pt>
    <dgm:pt modelId="{D4F219F2-E4F7-4E35-ACFE-CF081E0E63F8}" type="pres">
      <dgm:prSet presAssocID="{05748910-50FF-4201-A41F-8F3B5D7837FD}" presName="textRect" presStyleLbl="revTx" presStyleIdx="0" presStyleCnt="4">
        <dgm:presLayoutVars>
          <dgm:chMax val="1"/>
          <dgm:chPref val="1"/>
        </dgm:presLayoutVars>
      </dgm:prSet>
      <dgm:spPr/>
    </dgm:pt>
    <dgm:pt modelId="{D462E0B7-770B-4521-A9AB-75B2CFACF4A3}" type="pres">
      <dgm:prSet presAssocID="{E256CF18-9629-4D20-9A36-1652646AEB80}" presName="sibTrans" presStyleLbl="sibTrans2D1" presStyleIdx="0" presStyleCnt="0"/>
      <dgm:spPr/>
    </dgm:pt>
    <dgm:pt modelId="{E3AE6761-D20A-40F9-9C79-973C4157C2E8}" type="pres">
      <dgm:prSet presAssocID="{5638C910-4DFD-4F89-BC1E-C777A7AF9C9A}" presName="compNode" presStyleCnt="0"/>
      <dgm:spPr/>
    </dgm:pt>
    <dgm:pt modelId="{5C56A194-7A93-46AE-ADF7-6C9584A76505}" type="pres">
      <dgm:prSet presAssocID="{5638C910-4DFD-4F89-BC1E-C777A7AF9C9A}" presName="iconBgRect" presStyleLbl="bgShp" presStyleIdx="1" presStyleCnt="4"/>
      <dgm:spPr/>
    </dgm:pt>
    <dgm:pt modelId="{7091089A-752F-4C31-84F8-9DFF27658841}" type="pres">
      <dgm:prSet presAssocID="{5638C910-4DFD-4F89-BC1E-C777A7AF9C9A}" presName="iconRect" presStyleLbl="node1" presStyleIdx="1" presStyleCnt="4"/>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rain"/>
        </a:ext>
      </dgm:extLst>
    </dgm:pt>
    <dgm:pt modelId="{523F7840-12D2-47EE-AA02-1D7CAE04C7C4}" type="pres">
      <dgm:prSet presAssocID="{5638C910-4DFD-4F89-BC1E-C777A7AF9C9A}" presName="spaceRect" presStyleCnt="0"/>
      <dgm:spPr/>
    </dgm:pt>
    <dgm:pt modelId="{578EF6EE-29BA-469B-9079-D6FD323DA92A}" type="pres">
      <dgm:prSet presAssocID="{5638C910-4DFD-4F89-BC1E-C777A7AF9C9A}" presName="textRect" presStyleLbl="revTx" presStyleIdx="1" presStyleCnt="4">
        <dgm:presLayoutVars>
          <dgm:chMax val="1"/>
          <dgm:chPref val="1"/>
        </dgm:presLayoutVars>
      </dgm:prSet>
      <dgm:spPr/>
    </dgm:pt>
    <dgm:pt modelId="{F0D3A400-792D-4349-BD0D-00DA673E4CE5}" type="pres">
      <dgm:prSet presAssocID="{0CA57226-A579-4470-91D4-2DE1065A8B4F}" presName="sibTrans" presStyleLbl="sibTrans2D1" presStyleIdx="0" presStyleCnt="0"/>
      <dgm:spPr/>
    </dgm:pt>
    <dgm:pt modelId="{512A1F00-5AA9-4CDF-9AC1-4448EF74B3ED}" type="pres">
      <dgm:prSet presAssocID="{4095FCC4-5E3D-44A0-B597-49B8839FFE12}" presName="compNode" presStyleCnt="0"/>
      <dgm:spPr/>
    </dgm:pt>
    <dgm:pt modelId="{E65619A3-C925-401F-9DEA-CFBBC834675A}" type="pres">
      <dgm:prSet presAssocID="{4095FCC4-5E3D-44A0-B597-49B8839FFE12}" presName="iconBgRect" presStyleLbl="bgShp" presStyleIdx="2" presStyleCnt="4"/>
      <dgm:spPr/>
    </dgm:pt>
    <dgm:pt modelId="{DD0FAC5F-5AC5-43A7-827D-99B9805B4691}" type="pres">
      <dgm:prSet presAssocID="{4095FCC4-5E3D-44A0-B597-49B8839FFE12}" presName="iconRect" presStyleLbl="node1" presStyleIdx="2" presStyleCnt="4"/>
      <dgm:spPr>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Questions"/>
        </a:ext>
      </dgm:extLst>
    </dgm:pt>
    <dgm:pt modelId="{A09AE6E8-7303-4362-AE2E-51536740D9B4}" type="pres">
      <dgm:prSet presAssocID="{4095FCC4-5E3D-44A0-B597-49B8839FFE12}" presName="spaceRect" presStyleCnt="0"/>
      <dgm:spPr/>
    </dgm:pt>
    <dgm:pt modelId="{D9BE3E9A-9AFF-4BC3-B3D2-A02FD2C39937}" type="pres">
      <dgm:prSet presAssocID="{4095FCC4-5E3D-44A0-B597-49B8839FFE12}" presName="textRect" presStyleLbl="revTx" presStyleIdx="2" presStyleCnt="4">
        <dgm:presLayoutVars>
          <dgm:chMax val="1"/>
          <dgm:chPref val="1"/>
        </dgm:presLayoutVars>
      </dgm:prSet>
      <dgm:spPr/>
    </dgm:pt>
    <dgm:pt modelId="{E0CD3844-302A-4521-A628-E182507F36AE}" type="pres">
      <dgm:prSet presAssocID="{3C2BF8D5-F8A5-4B88-B779-91DAD6CD6227}" presName="sibTrans" presStyleLbl="sibTrans2D1" presStyleIdx="0" presStyleCnt="0"/>
      <dgm:spPr/>
    </dgm:pt>
    <dgm:pt modelId="{73A2FDC9-B52A-4A8A-8650-57759C86860A}" type="pres">
      <dgm:prSet presAssocID="{AC63FCAB-656D-4CAB-B5BD-F1E09F348949}" presName="compNode" presStyleCnt="0"/>
      <dgm:spPr/>
    </dgm:pt>
    <dgm:pt modelId="{52AF145D-B899-4B2E-B780-36B0C1CFA9EC}" type="pres">
      <dgm:prSet presAssocID="{AC63FCAB-656D-4CAB-B5BD-F1E09F348949}" presName="iconBgRect" presStyleLbl="bgShp" presStyleIdx="3" presStyleCnt="4"/>
      <dgm:spPr/>
    </dgm:pt>
    <dgm:pt modelId="{0070219C-7CF2-40E2-9542-415F91A2205E}" type="pres">
      <dgm:prSet presAssocID="{AC63FCAB-656D-4CAB-B5BD-F1E09F348949}" presName="iconRect" presStyleLbl="node1" presStyleIdx="3" presStyleCnt="4"/>
      <dgm:spPr>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a:noFill/>
        </a:ln>
      </dgm:spPr>
      <dgm:extLst>
        <a:ext uri="{E40237B7-FDA0-4F09-8148-C483321AD2D9}">
          <dgm14:cNvPr xmlns:dgm14="http://schemas.microsoft.com/office/drawing/2010/diagram" id="0" name="" descr="Medicine"/>
        </a:ext>
      </dgm:extLst>
    </dgm:pt>
    <dgm:pt modelId="{A027FE49-5318-4613-B598-14D2B888B899}" type="pres">
      <dgm:prSet presAssocID="{AC63FCAB-656D-4CAB-B5BD-F1E09F348949}" presName="spaceRect" presStyleCnt="0"/>
      <dgm:spPr/>
    </dgm:pt>
    <dgm:pt modelId="{B7D5BBA7-4C53-4758-A92C-68E525991C57}" type="pres">
      <dgm:prSet presAssocID="{AC63FCAB-656D-4CAB-B5BD-F1E09F348949}" presName="textRect" presStyleLbl="revTx" presStyleIdx="3" presStyleCnt="4">
        <dgm:presLayoutVars>
          <dgm:chMax val="1"/>
          <dgm:chPref val="1"/>
        </dgm:presLayoutVars>
      </dgm:prSet>
      <dgm:spPr/>
    </dgm:pt>
  </dgm:ptLst>
  <dgm:cxnLst>
    <dgm:cxn modelId="{1998263A-CA11-4B7F-885C-9D065BAB1FAB}" srcId="{4BFDDE2E-14BB-4977-B9BF-BD9D00959F3C}" destId="{5638C910-4DFD-4F89-BC1E-C777A7AF9C9A}" srcOrd="1" destOrd="0" parTransId="{C4A02532-21ED-44CA-9455-4708D4925029}" sibTransId="{0CA57226-A579-4470-91D4-2DE1065A8B4F}"/>
    <dgm:cxn modelId="{2917A463-00B7-407E-AF8B-5C5B129BB6AD}" type="presOf" srcId="{05748910-50FF-4201-A41F-8F3B5D7837FD}" destId="{D4F219F2-E4F7-4E35-ACFE-CF081E0E63F8}" srcOrd="0" destOrd="0" presId="urn:microsoft.com/office/officeart/2018/2/layout/IconCircleList"/>
    <dgm:cxn modelId="{378A0E49-B170-4DF6-9B1D-CEDBCAB2ACAA}" srcId="{4BFDDE2E-14BB-4977-B9BF-BD9D00959F3C}" destId="{AC63FCAB-656D-4CAB-B5BD-F1E09F348949}" srcOrd="3" destOrd="0" parTransId="{81CCCEC8-EA58-4EFC-B26A-6AD318BAD5DD}" sibTransId="{FC7856DC-9189-42AF-89D0-EC7E44C6A64D}"/>
    <dgm:cxn modelId="{F4482B6A-838C-48CF-878B-AB2F2BAD8CD2}" type="presOf" srcId="{AC63FCAB-656D-4CAB-B5BD-F1E09F348949}" destId="{B7D5BBA7-4C53-4758-A92C-68E525991C57}" srcOrd="0" destOrd="0" presId="urn:microsoft.com/office/officeart/2018/2/layout/IconCircleList"/>
    <dgm:cxn modelId="{3AB7E672-9FFE-494D-A427-2ED1468063D8}" type="presOf" srcId="{0CA57226-A579-4470-91D4-2DE1065A8B4F}" destId="{F0D3A400-792D-4349-BD0D-00DA673E4CE5}" srcOrd="0" destOrd="0" presId="urn:microsoft.com/office/officeart/2018/2/layout/IconCircleList"/>
    <dgm:cxn modelId="{2268B17C-0F38-4D55-A217-299C2E2D3103}" type="presOf" srcId="{4BFDDE2E-14BB-4977-B9BF-BD9D00959F3C}" destId="{3E0C6E14-EB77-4776-B55C-BE5BF6FDDD76}" srcOrd="0" destOrd="0" presId="urn:microsoft.com/office/officeart/2018/2/layout/IconCircleList"/>
    <dgm:cxn modelId="{254C679B-94E1-48B5-A8A7-DAE58667D553}" type="presOf" srcId="{3C2BF8D5-F8A5-4B88-B779-91DAD6CD6227}" destId="{E0CD3844-302A-4521-A628-E182507F36AE}" srcOrd="0" destOrd="0" presId="urn:microsoft.com/office/officeart/2018/2/layout/IconCircleList"/>
    <dgm:cxn modelId="{7A61D0B3-5EEB-4F72-9CF5-897FB43D35C1}" srcId="{4BFDDE2E-14BB-4977-B9BF-BD9D00959F3C}" destId="{05748910-50FF-4201-A41F-8F3B5D7837FD}" srcOrd="0" destOrd="0" parTransId="{C2214594-18D6-4AE0-AC2A-EDCE70272714}" sibTransId="{E256CF18-9629-4D20-9A36-1652646AEB80}"/>
    <dgm:cxn modelId="{D6B5ADBC-891B-4029-B7E9-9B728773E754}" type="presOf" srcId="{5638C910-4DFD-4F89-BC1E-C777A7AF9C9A}" destId="{578EF6EE-29BA-469B-9079-D6FD323DA92A}" srcOrd="0" destOrd="0" presId="urn:microsoft.com/office/officeart/2018/2/layout/IconCircleList"/>
    <dgm:cxn modelId="{778222E2-2F71-40DA-8055-4936830E8BF1}" type="presOf" srcId="{4095FCC4-5E3D-44A0-B597-49B8839FFE12}" destId="{D9BE3E9A-9AFF-4BC3-B3D2-A02FD2C39937}" srcOrd="0" destOrd="0" presId="urn:microsoft.com/office/officeart/2018/2/layout/IconCircleList"/>
    <dgm:cxn modelId="{F3DC3BF8-E5C2-4DE9-8998-E09562B43CA1}" srcId="{4BFDDE2E-14BB-4977-B9BF-BD9D00959F3C}" destId="{4095FCC4-5E3D-44A0-B597-49B8839FFE12}" srcOrd="2" destOrd="0" parTransId="{8572E2BA-0AD1-4C89-A92F-82FCF2BB8A06}" sibTransId="{3C2BF8D5-F8A5-4B88-B779-91DAD6CD6227}"/>
    <dgm:cxn modelId="{815762FB-19A7-4DD0-94AD-C186B093686E}" type="presOf" srcId="{E256CF18-9629-4D20-9A36-1652646AEB80}" destId="{D462E0B7-770B-4521-A9AB-75B2CFACF4A3}" srcOrd="0" destOrd="0" presId="urn:microsoft.com/office/officeart/2018/2/layout/IconCircleList"/>
    <dgm:cxn modelId="{AFC1F645-DBB0-45CD-8834-C0911F730C81}" type="presParOf" srcId="{3E0C6E14-EB77-4776-B55C-BE5BF6FDDD76}" destId="{D5374F1D-E66B-475C-8ABA-08D4E055379A}" srcOrd="0" destOrd="0" presId="urn:microsoft.com/office/officeart/2018/2/layout/IconCircleList"/>
    <dgm:cxn modelId="{F1B5AB43-FD47-438E-9E05-A10ECC993D2C}" type="presParOf" srcId="{D5374F1D-E66B-475C-8ABA-08D4E055379A}" destId="{AE1D07A8-F34F-4926-B363-6B5D4B21BD29}" srcOrd="0" destOrd="0" presId="urn:microsoft.com/office/officeart/2018/2/layout/IconCircleList"/>
    <dgm:cxn modelId="{5262F922-5459-4976-9E13-034403C84A17}" type="presParOf" srcId="{AE1D07A8-F34F-4926-B363-6B5D4B21BD29}" destId="{04FDB8BC-5260-496F-85C5-94CEAFFF8809}" srcOrd="0" destOrd="0" presId="urn:microsoft.com/office/officeart/2018/2/layout/IconCircleList"/>
    <dgm:cxn modelId="{E6746F77-E677-4385-AD42-113488D58946}" type="presParOf" srcId="{AE1D07A8-F34F-4926-B363-6B5D4B21BD29}" destId="{3D96158D-83FF-4C2B-8012-6FAF93322682}" srcOrd="1" destOrd="0" presId="urn:microsoft.com/office/officeart/2018/2/layout/IconCircleList"/>
    <dgm:cxn modelId="{7C203D99-9C5F-4B5F-8DB2-76CFFF82142E}" type="presParOf" srcId="{AE1D07A8-F34F-4926-B363-6B5D4B21BD29}" destId="{3FE944E4-5193-401C-B74A-9FAF7219DA74}" srcOrd="2" destOrd="0" presId="urn:microsoft.com/office/officeart/2018/2/layout/IconCircleList"/>
    <dgm:cxn modelId="{0EDD569B-EAA3-466F-8D54-EC336268DFC2}" type="presParOf" srcId="{AE1D07A8-F34F-4926-B363-6B5D4B21BD29}" destId="{D4F219F2-E4F7-4E35-ACFE-CF081E0E63F8}" srcOrd="3" destOrd="0" presId="urn:microsoft.com/office/officeart/2018/2/layout/IconCircleList"/>
    <dgm:cxn modelId="{31B00215-28B9-49D4-A2FF-AFC00B309377}" type="presParOf" srcId="{D5374F1D-E66B-475C-8ABA-08D4E055379A}" destId="{D462E0B7-770B-4521-A9AB-75B2CFACF4A3}" srcOrd="1" destOrd="0" presId="urn:microsoft.com/office/officeart/2018/2/layout/IconCircleList"/>
    <dgm:cxn modelId="{D4CD0997-CDCB-404F-B9EA-6D8527843FDE}" type="presParOf" srcId="{D5374F1D-E66B-475C-8ABA-08D4E055379A}" destId="{E3AE6761-D20A-40F9-9C79-973C4157C2E8}" srcOrd="2" destOrd="0" presId="urn:microsoft.com/office/officeart/2018/2/layout/IconCircleList"/>
    <dgm:cxn modelId="{493D6DE9-B2C6-45A2-90C1-D54034244BFF}" type="presParOf" srcId="{E3AE6761-D20A-40F9-9C79-973C4157C2E8}" destId="{5C56A194-7A93-46AE-ADF7-6C9584A76505}" srcOrd="0" destOrd="0" presId="urn:microsoft.com/office/officeart/2018/2/layout/IconCircleList"/>
    <dgm:cxn modelId="{8040C736-2814-4511-9DBF-5EB52A350DB9}" type="presParOf" srcId="{E3AE6761-D20A-40F9-9C79-973C4157C2E8}" destId="{7091089A-752F-4C31-84F8-9DFF27658841}" srcOrd="1" destOrd="0" presId="urn:microsoft.com/office/officeart/2018/2/layout/IconCircleList"/>
    <dgm:cxn modelId="{999AE9A3-0772-4C5C-84B2-2B56D82DC597}" type="presParOf" srcId="{E3AE6761-D20A-40F9-9C79-973C4157C2E8}" destId="{523F7840-12D2-47EE-AA02-1D7CAE04C7C4}" srcOrd="2" destOrd="0" presId="urn:microsoft.com/office/officeart/2018/2/layout/IconCircleList"/>
    <dgm:cxn modelId="{51E983C2-822B-4EE5-A256-02BB93DAB37F}" type="presParOf" srcId="{E3AE6761-D20A-40F9-9C79-973C4157C2E8}" destId="{578EF6EE-29BA-469B-9079-D6FD323DA92A}" srcOrd="3" destOrd="0" presId="urn:microsoft.com/office/officeart/2018/2/layout/IconCircleList"/>
    <dgm:cxn modelId="{383E08DF-583A-4D25-A765-D69334A00899}" type="presParOf" srcId="{D5374F1D-E66B-475C-8ABA-08D4E055379A}" destId="{F0D3A400-792D-4349-BD0D-00DA673E4CE5}" srcOrd="3" destOrd="0" presId="urn:microsoft.com/office/officeart/2018/2/layout/IconCircleList"/>
    <dgm:cxn modelId="{B5267633-1279-4FF0-A946-BB4B1CA25E4E}" type="presParOf" srcId="{D5374F1D-E66B-475C-8ABA-08D4E055379A}" destId="{512A1F00-5AA9-4CDF-9AC1-4448EF74B3ED}" srcOrd="4" destOrd="0" presId="urn:microsoft.com/office/officeart/2018/2/layout/IconCircleList"/>
    <dgm:cxn modelId="{3CA7EAD9-2FDA-44BC-A4E4-67E0629D6B70}" type="presParOf" srcId="{512A1F00-5AA9-4CDF-9AC1-4448EF74B3ED}" destId="{E65619A3-C925-401F-9DEA-CFBBC834675A}" srcOrd="0" destOrd="0" presId="urn:microsoft.com/office/officeart/2018/2/layout/IconCircleList"/>
    <dgm:cxn modelId="{F46936DC-72F8-44C3-BD1B-55A94DFC38EC}" type="presParOf" srcId="{512A1F00-5AA9-4CDF-9AC1-4448EF74B3ED}" destId="{DD0FAC5F-5AC5-43A7-827D-99B9805B4691}" srcOrd="1" destOrd="0" presId="urn:microsoft.com/office/officeart/2018/2/layout/IconCircleList"/>
    <dgm:cxn modelId="{2D218071-8AA2-4EBD-8A47-2C26D693D836}" type="presParOf" srcId="{512A1F00-5AA9-4CDF-9AC1-4448EF74B3ED}" destId="{A09AE6E8-7303-4362-AE2E-51536740D9B4}" srcOrd="2" destOrd="0" presId="urn:microsoft.com/office/officeart/2018/2/layout/IconCircleList"/>
    <dgm:cxn modelId="{D00483E1-68FB-4B4E-9906-FD583F1A7874}" type="presParOf" srcId="{512A1F00-5AA9-4CDF-9AC1-4448EF74B3ED}" destId="{D9BE3E9A-9AFF-4BC3-B3D2-A02FD2C39937}" srcOrd="3" destOrd="0" presId="urn:microsoft.com/office/officeart/2018/2/layout/IconCircleList"/>
    <dgm:cxn modelId="{274F1011-BDE6-4164-AC40-5D87B034B836}" type="presParOf" srcId="{D5374F1D-E66B-475C-8ABA-08D4E055379A}" destId="{E0CD3844-302A-4521-A628-E182507F36AE}" srcOrd="5" destOrd="0" presId="urn:microsoft.com/office/officeart/2018/2/layout/IconCircleList"/>
    <dgm:cxn modelId="{9075162E-67C2-431D-B277-72395C228EC8}" type="presParOf" srcId="{D5374F1D-E66B-475C-8ABA-08D4E055379A}" destId="{73A2FDC9-B52A-4A8A-8650-57759C86860A}" srcOrd="6" destOrd="0" presId="urn:microsoft.com/office/officeart/2018/2/layout/IconCircleList"/>
    <dgm:cxn modelId="{3488909A-760F-40D3-9899-FBD95387412E}" type="presParOf" srcId="{73A2FDC9-B52A-4A8A-8650-57759C86860A}" destId="{52AF145D-B899-4B2E-B780-36B0C1CFA9EC}" srcOrd="0" destOrd="0" presId="urn:microsoft.com/office/officeart/2018/2/layout/IconCircleList"/>
    <dgm:cxn modelId="{BC9066CC-D7F7-4DB1-9124-1ED89D3DE632}" type="presParOf" srcId="{73A2FDC9-B52A-4A8A-8650-57759C86860A}" destId="{0070219C-7CF2-40E2-9542-415F91A2205E}" srcOrd="1" destOrd="0" presId="urn:microsoft.com/office/officeart/2018/2/layout/IconCircleList"/>
    <dgm:cxn modelId="{54A7CB1F-E828-44E8-940D-29725B965330}" type="presParOf" srcId="{73A2FDC9-B52A-4A8A-8650-57759C86860A}" destId="{A027FE49-5318-4613-B598-14D2B888B899}" srcOrd="2" destOrd="0" presId="urn:microsoft.com/office/officeart/2018/2/layout/IconCircleList"/>
    <dgm:cxn modelId="{63CB51C2-025F-480C-BE6E-3A6DEBB39073}" type="presParOf" srcId="{73A2FDC9-B52A-4A8A-8650-57759C86860A}" destId="{B7D5BBA7-4C53-4758-A92C-68E525991C57}" srcOrd="3" destOrd="0" presId="urn:microsoft.com/office/officeart/2018/2/layout/IconCircle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BFDDE2E-14BB-4977-B9BF-BD9D00959F3C}" type="doc">
      <dgm:prSet loTypeId="urn:microsoft.com/office/officeart/2018/2/layout/IconCircleList" loCatId="icon" qsTypeId="urn:microsoft.com/office/officeart/2005/8/quickstyle/simple1" qsCatId="simple" csTypeId="urn:microsoft.com/office/officeart/2018/5/colors/Iconchunking_neutralicon_colorful1" csCatId="colorful" phldr="1"/>
      <dgm:spPr/>
      <dgm:t>
        <a:bodyPr/>
        <a:lstStyle/>
        <a:p>
          <a:endParaRPr lang="en-US"/>
        </a:p>
      </dgm:t>
    </dgm:pt>
    <dgm:pt modelId="{05748910-50FF-4201-A41F-8F3B5D7837FD}">
      <dgm:prSet custT="1"/>
      <dgm:spPr/>
      <dgm:t>
        <a:bodyPr/>
        <a:lstStyle/>
        <a:p>
          <a:pPr>
            <a:lnSpc>
              <a:spcPct val="100000"/>
            </a:lnSpc>
          </a:pPr>
          <a:r>
            <a:rPr lang="en-US" sz="1800" b="1" dirty="0">
              <a:solidFill>
                <a:schemeClr val="accent2">
                  <a:lumMod val="75000"/>
                </a:schemeClr>
              </a:solidFill>
            </a:rPr>
            <a:t>Biogen stopped two simultaneous clinical trials on the effectiveness of aducanumab in March 2019 after futility analysis indicated the study would not likely demonstrate efficacy.</a:t>
          </a:r>
        </a:p>
      </dgm:t>
    </dgm:pt>
    <dgm:pt modelId="{C2214594-18D6-4AE0-AC2A-EDCE70272714}" type="parTrans" cxnId="{7A61D0B3-5EEB-4F72-9CF5-897FB43D35C1}">
      <dgm:prSet/>
      <dgm:spPr/>
      <dgm:t>
        <a:bodyPr/>
        <a:lstStyle/>
        <a:p>
          <a:endParaRPr lang="en-US"/>
        </a:p>
      </dgm:t>
    </dgm:pt>
    <dgm:pt modelId="{E256CF18-9629-4D20-9A36-1652646AEB80}" type="sibTrans" cxnId="{7A61D0B3-5EEB-4F72-9CF5-897FB43D35C1}">
      <dgm:prSet/>
      <dgm:spPr/>
      <dgm:t>
        <a:bodyPr/>
        <a:lstStyle/>
        <a:p>
          <a:pPr>
            <a:lnSpc>
              <a:spcPct val="100000"/>
            </a:lnSpc>
          </a:pPr>
          <a:endParaRPr lang="en-US"/>
        </a:p>
      </dgm:t>
    </dgm:pt>
    <dgm:pt modelId="{4095FCC4-5E3D-44A0-B597-49B8839FFE12}">
      <dgm:prSet custT="1"/>
      <dgm:spPr/>
      <dgm:t>
        <a:bodyPr/>
        <a:lstStyle/>
        <a:p>
          <a:pPr>
            <a:lnSpc>
              <a:spcPct val="100000"/>
            </a:lnSpc>
          </a:pPr>
          <a:r>
            <a:rPr lang="en-US" sz="1800" b="1" dirty="0">
              <a:solidFill>
                <a:schemeClr val="accent2">
                  <a:lumMod val="75000"/>
                </a:schemeClr>
              </a:solidFill>
            </a:rPr>
            <a:t>“Between December 2018, when data were cut for the futility analysis, and March 2019, when the trials were discontinued, an additional 179 EMERGE and 139 ENGAGE participants completed 18 months of follow-up” </a:t>
          </a:r>
        </a:p>
      </dgm:t>
    </dgm:pt>
    <dgm:pt modelId="{8572E2BA-0AD1-4C89-A92F-82FCF2BB8A06}" type="parTrans" cxnId="{F3DC3BF8-E5C2-4DE9-8998-E09562B43CA1}">
      <dgm:prSet/>
      <dgm:spPr/>
      <dgm:t>
        <a:bodyPr/>
        <a:lstStyle/>
        <a:p>
          <a:endParaRPr lang="en-US"/>
        </a:p>
      </dgm:t>
    </dgm:pt>
    <dgm:pt modelId="{3C2BF8D5-F8A5-4B88-B779-91DAD6CD6227}" type="sibTrans" cxnId="{F3DC3BF8-E5C2-4DE9-8998-E09562B43CA1}">
      <dgm:prSet/>
      <dgm:spPr/>
      <dgm:t>
        <a:bodyPr/>
        <a:lstStyle/>
        <a:p>
          <a:pPr>
            <a:lnSpc>
              <a:spcPct val="100000"/>
            </a:lnSpc>
          </a:pPr>
          <a:endParaRPr lang="en-US"/>
        </a:p>
      </dgm:t>
    </dgm:pt>
    <dgm:pt modelId="{AC63FCAB-656D-4CAB-B5BD-F1E09F348949}">
      <dgm:prSet custT="1"/>
      <dgm:spPr/>
      <dgm:t>
        <a:bodyPr/>
        <a:lstStyle/>
        <a:p>
          <a:pPr>
            <a:lnSpc>
              <a:spcPct val="100000"/>
            </a:lnSpc>
          </a:pPr>
          <a:r>
            <a:rPr lang="en-US" sz="1800" dirty="0">
              <a:solidFill>
                <a:schemeClr val="accent2">
                  <a:lumMod val="75000"/>
                </a:schemeClr>
              </a:solidFill>
            </a:rPr>
            <a:t>Howard, R., and Liu, K. Y. (2019), “Questions EMERGE as Biogen claims aducanumab turnaround,” Nature Reviews Neurology, 1–2. https://doi.org/10.1038/s41582-019-0295-9.</a:t>
          </a:r>
        </a:p>
      </dgm:t>
    </dgm:pt>
    <dgm:pt modelId="{81CCCEC8-EA58-4EFC-B26A-6AD318BAD5DD}" type="parTrans" cxnId="{378A0E49-B170-4DF6-9B1D-CEDBCAB2ACAA}">
      <dgm:prSet/>
      <dgm:spPr/>
      <dgm:t>
        <a:bodyPr/>
        <a:lstStyle/>
        <a:p>
          <a:endParaRPr lang="en-US"/>
        </a:p>
      </dgm:t>
    </dgm:pt>
    <dgm:pt modelId="{FC7856DC-9189-42AF-89D0-EC7E44C6A64D}" type="sibTrans" cxnId="{378A0E49-B170-4DF6-9B1D-CEDBCAB2ACAA}">
      <dgm:prSet/>
      <dgm:spPr/>
      <dgm:t>
        <a:bodyPr/>
        <a:lstStyle/>
        <a:p>
          <a:endParaRPr lang="en-US"/>
        </a:p>
      </dgm:t>
    </dgm:pt>
    <dgm:pt modelId="{5638C910-4DFD-4F89-BC1E-C777A7AF9C9A}">
      <dgm:prSet custT="1"/>
      <dgm:spPr/>
      <dgm:t>
        <a:bodyPr/>
        <a:lstStyle/>
        <a:p>
          <a:pPr>
            <a:lnSpc>
              <a:spcPct val="100000"/>
            </a:lnSpc>
          </a:pPr>
          <a:r>
            <a:rPr lang="en-US" sz="1800" b="1" dirty="0">
              <a:solidFill>
                <a:schemeClr val="accent2">
                  <a:lumMod val="75000"/>
                </a:schemeClr>
              </a:solidFill>
            </a:rPr>
            <a:t>However, more data came in.</a:t>
          </a:r>
        </a:p>
      </dgm:t>
    </dgm:pt>
    <dgm:pt modelId="{0CA57226-A579-4470-91D4-2DE1065A8B4F}" type="sibTrans" cxnId="{1998263A-CA11-4B7F-885C-9D065BAB1FAB}">
      <dgm:prSet/>
      <dgm:spPr/>
      <dgm:t>
        <a:bodyPr/>
        <a:lstStyle/>
        <a:p>
          <a:pPr>
            <a:lnSpc>
              <a:spcPct val="100000"/>
            </a:lnSpc>
          </a:pPr>
          <a:endParaRPr lang="en-US"/>
        </a:p>
      </dgm:t>
    </dgm:pt>
    <dgm:pt modelId="{C4A02532-21ED-44CA-9455-4708D4925029}" type="parTrans" cxnId="{1998263A-CA11-4B7F-885C-9D065BAB1FAB}">
      <dgm:prSet/>
      <dgm:spPr/>
      <dgm:t>
        <a:bodyPr/>
        <a:lstStyle/>
        <a:p>
          <a:endParaRPr lang="en-US"/>
        </a:p>
      </dgm:t>
    </dgm:pt>
    <dgm:pt modelId="{3E0C6E14-EB77-4776-B55C-BE5BF6FDDD76}" type="pres">
      <dgm:prSet presAssocID="{4BFDDE2E-14BB-4977-B9BF-BD9D00959F3C}" presName="root" presStyleCnt="0">
        <dgm:presLayoutVars>
          <dgm:dir/>
          <dgm:resizeHandles val="exact"/>
        </dgm:presLayoutVars>
      </dgm:prSet>
      <dgm:spPr/>
    </dgm:pt>
    <dgm:pt modelId="{D5374F1D-E66B-475C-8ABA-08D4E055379A}" type="pres">
      <dgm:prSet presAssocID="{4BFDDE2E-14BB-4977-B9BF-BD9D00959F3C}" presName="container" presStyleCnt="0">
        <dgm:presLayoutVars>
          <dgm:dir/>
          <dgm:resizeHandles val="exact"/>
        </dgm:presLayoutVars>
      </dgm:prSet>
      <dgm:spPr/>
    </dgm:pt>
    <dgm:pt modelId="{AE1D07A8-F34F-4926-B363-6B5D4B21BD29}" type="pres">
      <dgm:prSet presAssocID="{05748910-50FF-4201-A41F-8F3B5D7837FD}" presName="compNode" presStyleCnt="0"/>
      <dgm:spPr/>
    </dgm:pt>
    <dgm:pt modelId="{04FDB8BC-5260-496F-85C5-94CEAFFF8809}" type="pres">
      <dgm:prSet presAssocID="{05748910-50FF-4201-A41F-8F3B5D7837FD}" presName="iconBgRect" presStyleLbl="bgShp" presStyleIdx="0" presStyleCnt="4"/>
      <dgm:spPr/>
    </dgm:pt>
    <dgm:pt modelId="{3D96158D-83FF-4C2B-8012-6FAF93322682}" type="pres">
      <dgm:prSet presAssocID="{05748910-50FF-4201-A41F-8F3B5D7837FD}" presName="iconRect" presStyleLbl="node1" presStyleIdx="0" presStyleCnt="4"/>
      <dgm:spPr>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3FE944E4-5193-401C-B74A-9FAF7219DA74}" type="pres">
      <dgm:prSet presAssocID="{05748910-50FF-4201-A41F-8F3B5D7837FD}" presName="spaceRect" presStyleCnt="0"/>
      <dgm:spPr/>
    </dgm:pt>
    <dgm:pt modelId="{D4F219F2-E4F7-4E35-ACFE-CF081E0E63F8}" type="pres">
      <dgm:prSet presAssocID="{05748910-50FF-4201-A41F-8F3B5D7837FD}" presName="textRect" presStyleLbl="revTx" presStyleIdx="0" presStyleCnt="4" custScaleY="166152">
        <dgm:presLayoutVars>
          <dgm:chMax val="1"/>
          <dgm:chPref val="1"/>
        </dgm:presLayoutVars>
      </dgm:prSet>
      <dgm:spPr/>
    </dgm:pt>
    <dgm:pt modelId="{D462E0B7-770B-4521-A9AB-75B2CFACF4A3}" type="pres">
      <dgm:prSet presAssocID="{E256CF18-9629-4D20-9A36-1652646AEB80}" presName="sibTrans" presStyleLbl="sibTrans2D1" presStyleIdx="0" presStyleCnt="0"/>
      <dgm:spPr/>
    </dgm:pt>
    <dgm:pt modelId="{E3AE6761-D20A-40F9-9C79-973C4157C2E8}" type="pres">
      <dgm:prSet presAssocID="{5638C910-4DFD-4F89-BC1E-C777A7AF9C9A}" presName="compNode" presStyleCnt="0"/>
      <dgm:spPr/>
    </dgm:pt>
    <dgm:pt modelId="{5C56A194-7A93-46AE-ADF7-6C9584A76505}" type="pres">
      <dgm:prSet presAssocID="{5638C910-4DFD-4F89-BC1E-C777A7AF9C9A}" presName="iconBgRect" presStyleLbl="bgShp" presStyleIdx="1" presStyleCnt="4"/>
      <dgm:spPr/>
    </dgm:pt>
    <dgm:pt modelId="{7091089A-752F-4C31-84F8-9DFF27658841}" type="pres">
      <dgm:prSet presAssocID="{5638C910-4DFD-4F89-BC1E-C777A7AF9C9A}" presName="iconRect" presStyleLbl="node1" presStyleIdx="1" presStyleCnt="4"/>
      <dgm:spPr>
        <a:blipFill rotWithShape="1">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a:noFill/>
        </a:ln>
      </dgm:spPr>
    </dgm:pt>
    <dgm:pt modelId="{523F7840-12D2-47EE-AA02-1D7CAE04C7C4}" type="pres">
      <dgm:prSet presAssocID="{5638C910-4DFD-4F89-BC1E-C777A7AF9C9A}" presName="spaceRect" presStyleCnt="0"/>
      <dgm:spPr/>
    </dgm:pt>
    <dgm:pt modelId="{578EF6EE-29BA-469B-9079-D6FD323DA92A}" type="pres">
      <dgm:prSet presAssocID="{5638C910-4DFD-4F89-BC1E-C777A7AF9C9A}" presName="textRect" presStyleLbl="revTx" presStyleIdx="1" presStyleCnt="4">
        <dgm:presLayoutVars>
          <dgm:chMax val="1"/>
          <dgm:chPref val="1"/>
        </dgm:presLayoutVars>
      </dgm:prSet>
      <dgm:spPr/>
    </dgm:pt>
    <dgm:pt modelId="{F0D3A400-792D-4349-BD0D-00DA673E4CE5}" type="pres">
      <dgm:prSet presAssocID="{0CA57226-A579-4470-91D4-2DE1065A8B4F}" presName="sibTrans" presStyleLbl="sibTrans2D1" presStyleIdx="0" presStyleCnt="0"/>
      <dgm:spPr/>
    </dgm:pt>
    <dgm:pt modelId="{512A1F00-5AA9-4CDF-9AC1-4448EF74B3ED}" type="pres">
      <dgm:prSet presAssocID="{4095FCC4-5E3D-44A0-B597-49B8839FFE12}" presName="compNode" presStyleCnt="0"/>
      <dgm:spPr/>
    </dgm:pt>
    <dgm:pt modelId="{E65619A3-C925-401F-9DEA-CFBBC834675A}" type="pres">
      <dgm:prSet presAssocID="{4095FCC4-5E3D-44A0-B597-49B8839FFE12}" presName="iconBgRect" presStyleLbl="bgShp" presStyleIdx="2" presStyleCnt="4"/>
      <dgm:spPr/>
    </dgm:pt>
    <dgm:pt modelId="{DD0FAC5F-5AC5-43A7-827D-99B9805B4691}" type="pres">
      <dgm:prSet presAssocID="{4095FCC4-5E3D-44A0-B597-49B8839FFE12}" presName="iconRect" presStyleLbl="node1" presStyleIdx="2" presStyleCnt="4"/>
      <dgm:spPr>
        <a:blipFill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a:noFill/>
        </a:ln>
      </dgm:spPr>
    </dgm:pt>
    <dgm:pt modelId="{A09AE6E8-7303-4362-AE2E-51536740D9B4}" type="pres">
      <dgm:prSet presAssocID="{4095FCC4-5E3D-44A0-B597-49B8839FFE12}" presName="spaceRect" presStyleCnt="0"/>
      <dgm:spPr/>
    </dgm:pt>
    <dgm:pt modelId="{D9BE3E9A-9AFF-4BC3-B3D2-A02FD2C39937}" type="pres">
      <dgm:prSet presAssocID="{4095FCC4-5E3D-44A0-B597-49B8839FFE12}" presName="textRect" presStyleLbl="revTx" presStyleIdx="2" presStyleCnt="4">
        <dgm:presLayoutVars>
          <dgm:chMax val="1"/>
          <dgm:chPref val="1"/>
        </dgm:presLayoutVars>
      </dgm:prSet>
      <dgm:spPr/>
    </dgm:pt>
    <dgm:pt modelId="{E0CD3844-302A-4521-A628-E182507F36AE}" type="pres">
      <dgm:prSet presAssocID="{3C2BF8D5-F8A5-4B88-B779-91DAD6CD6227}" presName="sibTrans" presStyleLbl="sibTrans2D1" presStyleIdx="0" presStyleCnt="0"/>
      <dgm:spPr/>
    </dgm:pt>
    <dgm:pt modelId="{73A2FDC9-B52A-4A8A-8650-57759C86860A}" type="pres">
      <dgm:prSet presAssocID="{AC63FCAB-656D-4CAB-B5BD-F1E09F348949}" presName="compNode" presStyleCnt="0"/>
      <dgm:spPr/>
    </dgm:pt>
    <dgm:pt modelId="{52AF145D-B899-4B2E-B780-36B0C1CFA9EC}" type="pres">
      <dgm:prSet presAssocID="{AC63FCAB-656D-4CAB-B5BD-F1E09F348949}" presName="iconBgRect" presStyleLbl="bgShp" presStyleIdx="3" presStyleCnt="4"/>
      <dgm:spPr/>
    </dgm:pt>
    <dgm:pt modelId="{0070219C-7CF2-40E2-9542-415F91A2205E}" type="pres">
      <dgm:prSet presAssocID="{AC63FCAB-656D-4CAB-B5BD-F1E09F348949}" presName="iconRect" presStyleLbl="node1" presStyleIdx="3" presStyleCnt="4"/>
      <dgm:spPr>
        <a:blipFill rotWithShape="1">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a:noFill/>
        </a:ln>
      </dgm:spPr>
    </dgm:pt>
    <dgm:pt modelId="{A027FE49-5318-4613-B598-14D2B888B899}" type="pres">
      <dgm:prSet presAssocID="{AC63FCAB-656D-4CAB-B5BD-F1E09F348949}" presName="spaceRect" presStyleCnt="0"/>
      <dgm:spPr/>
    </dgm:pt>
    <dgm:pt modelId="{B7D5BBA7-4C53-4758-A92C-68E525991C57}" type="pres">
      <dgm:prSet presAssocID="{AC63FCAB-656D-4CAB-B5BD-F1E09F348949}" presName="textRect" presStyleLbl="revTx" presStyleIdx="3" presStyleCnt="4">
        <dgm:presLayoutVars>
          <dgm:chMax val="1"/>
          <dgm:chPref val="1"/>
        </dgm:presLayoutVars>
      </dgm:prSet>
      <dgm:spPr/>
    </dgm:pt>
  </dgm:ptLst>
  <dgm:cxnLst>
    <dgm:cxn modelId="{1998263A-CA11-4B7F-885C-9D065BAB1FAB}" srcId="{4BFDDE2E-14BB-4977-B9BF-BD9D00959F3C}" destId="{5638C910-4DFD-4F89-BC1E-C777A7AF9C9A}" srcOrd="1" destOrd="0" parTransId="{C4A02532-21ED-44CA-9455-4708D4925029}" sibTransId="{0CA57226-A579-4470-91D4-2DE1065A8B4F}"/>
    <dgm:cxn modelId="{2917A463-00B7-407E-AF8B-5C5B129BB6AD}" type="presOf" srcId="{05748910-50FF-4201-A41F-8F3B5D7837FD}" destId="{D4F219F2-E4F7-4E35-ACFE-CF081E0E63F8}" srcOrd="0" destOrd="0" presId="urn:microsoft.com/office/officeart/2018/2/layout/IconCircleList"/>
    <dgm:cxn modelId="{378A0E49-B170-4DF6-9B1D-CEDBCAB2ACAA}" srcId="{4BFDDE2E-14BB-4977-B9BF-BD9D00959F3C}" destId="{AC63FCAB-656D-4CAB-B5BD-F1E09F348949}" srcOrd="3" destOrd="0" parTransId="{81CCCEC8-EA58-4EFC-B26A-6AD318BAD5DD}" sibTransId="{FC7856DC-9189-42AF-89D0-EC7E44C6A64D}"/>
    <dgm:cxn modelId="{F4482B6A-838C-48CF-878B-AB2F2BAD8CD2}" type="presOf" srcId="{AC63FCAB-656D-4CAB-B5BD-F1E09F348949}" destId="{B7D5BBA7-4C53-4758-A92C-68E525991C57}" srcOrd="0" destOrd="0" presId="urn:microsoft.com/office/officeart/2018/2/layout/IconCircleList"/>
    <dgm:cxn modelId="{3AB7E672-9FFE-494D-A427-2ED1468063D8}" type="presOf" srcId="{0CA57226-A579-4470-91D4-2DE1065A8B4F}" destId="{F0D3A400-792D-4349-BD0D-00DA673E4CE5}" srcOrd="0" destOrd="0" presId="urn:microsoft.com/office/officeart/2018/2/layout/IconCircleList"/>
    <dgm:cxn modelId="{2268B17C-0F38-4D55-A217-299C2E2D3103}" type="presOf" srcId="{4BFDDE2E-14BB-4977-B9BF-BD9D00959F3C}" destId="{3E0C6E14-EB77-4776-B55C-BE5BF6FDDD76}" srcOrd="0" destOrd="0" presId="urn:microsoft.com/office/officeart/2018/2/layout/IconCircleList"/>
    <dgm:cxn modelId="{254C679B-94E1-48B5-A8A7-DAE58667D553}" type="presOf" srcId="{3C2BF8D5-F8A5-4B88-B779-91DAD6CD6227}" destId="{E0CD3844-302A-4521-A628-E182507F36AE}" srcOrd="0" destOrd="0" presId="urn:microsoft.com/office/officeart/2018/2/layout/IconCircleList"/>
    <dgm:cxn modelId="{7A61D0B3-5EEB-4F72-9CF5-897FB43D35C1}" srcId="{4BFDDE2E-14BB-4977-B9BF-BD9D00959F3C}" destId="{05748910-50FF-4201-A41F-8F3B5D7837FD}" srcOrd="0" destOrd="0" parTransId="{C2214594-18D6-4AE0-AC2A-EDCE70272714}" sibTransId="{E256CF18-9629-4D20-9A36-1652646AEB80}"/>
    <dgm:cxn modelId="{D6B5ADBC-891B-4029-B7E9-9B728773E754}" type="presOf" srcId="{5638C910-4DFD-4F89-BC1E-C777A7AF9C9A}" destId="{578EF6EE-29BA-469B-9079-D6FD323DA92A}" srcOrd="0" destOrd="0" presId="urn:microsoft.com/office/officeart/2018/2/layout/IconCircleList"/>
    <dgm:cxn modelId="{778222E2-2F71-40DA-8055-4936830E8BF1}" type="presOf" srcId="{4095FCC4-5E3D-44A0-B597-49B8839FFE12}" destId="{D9BE3E9A-9AFF-4BC3-B3D2-A02FD2C39937}" srcOrd="0" destOrd="0" presId="urn:microsoft.com/office/officeart/2018/2/layout/IconCircleList"/>
    <dgm:cxn modelId="{F3DC3BF8-E5C2-4DE9-8998-E09562B43CA1}" srcId="{4BFDDE2E-14BB-4977-B9BF-BD9D00959F3C}" destId="{4095FCC4-5E3D-44A0-B597-49B8839FFE12}" srcOrd="2" destOrd="0" parTransId="{8572E2BA-0AD1-4C89-A92F-82FCF2BB8A06}" sibTransId="{3C2BF8D5-F8A5-4B88-B779-91DAD6CD6227}"/>
    <dgm:cxn modelId="{815762FB-19A7-4DD0-94AD-C186B093686E}" type="presOf" srcId="{E256CF18-9629-4D20-9A36-1652646AEB80}" destId="{D462E0B7-770B-4521-A9AB-75B2CFACF4A3}" srcOrd="0" destOrd="0" presId="urn:microsoft.com/office/officeart/2018/2/layout/IconCircleList"/>
    <dgm:cxn modelId="{AFC1F645-DBB0-45CD-8834-C0911F730C81}" type="presParOf" srcId="{3E0C6E14-EB77-4776-B55C-BE5BF6FDDD76}" destId="{D5374F1D-E66B-475C-8ABA-08D4E055379A}" srcOrd="0" destOrd="0" presId="urn:microsoft.com/office/officeart/2018/2/layout/IconCircleList"/>
    <dgm:cxn modelId="{F1B5AB43-FD47-438E-9E05-A10ECC993D2C}" type="presParOf" srcId="{D5374F1D-E66B-475C-8ABA-08D4E055379A}" destId="{AE1D07A8-F34F-4926-B363-6B5D4B21BD29}" srcOrd="0" destOrd="0" presId="urn:microsoft.com/office/officeart/2018/2/layout/IconCircleList"/>
    <dgm:cxn modelId="{5262F922-5459-4976-9E13-034403C84A17}" type="presParOf" srcId="{AE1D07A8-F34F-4926-B363-6B5D4B21BD29}" destId="{04FDB8BC-5260-496F-85C5-94CEAFFF8809}" srcOrd="0" destOrd="0" presId="urn:microsoft.com/office/officeart/2018/2/layout/IconCircleList"/>
    <dgm:cxn modelId="{E6746F77-E677-4385-AD42-113488D58946}" type="presParOf" srcId="{AE1D07A8-F34F-4926-B363-6B5D4B21BD29}" destId="{3D96158D-83FF-4C2B-8012-6FAF93322682}" srcOrd="1" destOrd="0" presId="urn:microsoft.com/office/officeart/2018/2/layout/IconCircleList"/>
    <dgm:cxn modelId="{7C203D99-9C5F-4B5F-8DB2-76CFFF82142E}" type="presParOf" srcId="{AE1D07A8-F34F-4926-B363-6B5D4B21BD29}" destId="{3FE944E4-5193-401C-B74A-9FAF7219DA74}" srcOrd="2" destOrd="0" presId="urn:microsoft.com/office/officeart/2018/2/layout/IconCircleList"/>
    <dgm:cxn modelId="{0EDD569B-EAA3-466F-8D54-EC336268DFC2}" type="presParOf" srcId="{AE1D07A8-F34F-4926-B363-6B5D4B21BD29}" destId="{D4F219F2-E4F7-4E35-ACFE-CF081E0E63F8}" srcOrd="3" destOrd="0" presId="urn:microsoft.com/office/officeart/2018/2/layout/IconCircleList"/>
    <dgm:cxn modelId="{31B00215-28B9-49D4-A2FF-AFC00B309377}" type="presParOf" srcId="{D5374F1D-E66B-475C-8ABA-08D4E055379A}" destId="{D462E0B7-770B-4521-A9AB-75B2CFACF4A3}" srcOrd="1" destOrd="0" presId="urn:microsoft.com/office/officeart/2018/2/layout/IconCircleList"/>
    <dgm:cxn modelId="{D4CD0997-CDCB-404F-B9EA-6D8527843FDE}" type="presParOf" srcId="{D5374F1D-E66B-475C-8ABA-08D4E055379A}" destId="{E3AE6761-D20A-40F9-9C79-973C4157C2E8}" srcOrd="2" destOrd="0" presId="urn:microsoft.com/office/officeart/2018/2/layout/IconCircleList"/>
    <dgm:cxn modelId="{493D6DE9-B2C6-45A2-90C1-D54034244BFF}" type="presParOf" srcId="{E3AE6761-D20A-40F9-9C79-973C4157C2E8}" destId="{5C56A194-7A93-46AE-ADF7-6C9584A76505}" srcOrd="0" destOrd="0" presId="urn:microsoft.com/office/officeart/2018/2/layout/IconCircleList"/>
    <dgm:cxn modelId="{8040C736-2814-4511-9DBF-5EB52A350DB9}" type="presParOf" srcId="{E3AE6761-D20A-40F9-9C79-973C4157C2E8}" destId="{7091089A-752F-4C31-84F8-9DFF27658841}" srcOrd="1" destOrd="0" presId="urn:microsoft.com/office/officeart/2018/2/layout/IconCircleList"/>
    <dgm:cxn modelId="{999AE9A3-0772-4C5C-84B2-2B56D82DC597}" type="presParOf" srcId="{E3AE6761-D20A-40F9-9C79-973C4157C2E8}" destId="{523F7840-12D2-47EE-AA02-1D7CAE04C7C4}" srcOrd="2" destOrd="0" presId="urn:microsoft.com/office/officeart/2018/2/layout/IconCircleList"/>
    <dgm:cxn modelId="{51E983C2-822B-4EE5-A256-02BB93DAB37F}" type="presParOf" srcId="{E3AE6761-D20A-40F9-9C79-973C4157C2E8}" destId="{578EF6EE-29BA-469B-9079-D6FD323DA92A}" srcOrd="3" destOrd="0" presId="urn:microsoft.com/office/officeart/2018/2/layout/IconCircleList"/>
    <dgm:cxn modelId="{383E08DF-583A-4D25-A765-D69334A00899}" type="presParOf" srcId="{D5374F1D-E66B-475C-8ABA-08D4E055379A}" destId="{F0D3A400-792D-4349-BD0D-00DA673E4CE5}" srcOrd="3" destOrd="0" presId="urn:microsoft.com/office/officeart/2018/2/layout/IconCircleList"/>
    <dgm:cxn modelId="{B5267633-1279-4FF0-A946-BB4B1CA25E4E}" type="presParOf" srcId="{D5374F1D-E66B-475C-8ABA-08D4E055379A}" destId="{512A1F00-5AA9-4CDF-9AC1-4448EF74B3ED}" srcOrd="4" destOrd="0" presId="urn:microsoft.com/office/officeart/2018/2/layout/IconCircleList"/>
    <dgm:cxn modelId="{3CA7EAD9-2FDA-44BC-A4E4-67E0629D6B70}" type="presParOf" srcId="{512A1F00-5AA9-4CDF-9AC1-4448EF74B3ED}" destId="{E65619A3-C925-401F-9DEA-CFBBC834675A}" srcOrd="0" destOrd="0" presId="urn:microsoft.com/office/officeart/2018/2/layout/IconCircleList"/>
    <dgm:cxn modelId="{F46936DC-72F8-44C3-BD1B-55A94DFC38EC}" type="presParOf" srcId="{512A1F00-5AA9-4CDF-9AC1-4448EF74B3ED}" destId="{DD0FAC5F-5AC5-43A7-827D-99B9805B4691}" srcOrd="1" destOrd="0" presId="urn:microsoft.com/office/officeart/2018/2/layout/IconCircleList"/>
    <dgm:cxn modelId="{2D218071-8AA2-4EBD-8A47-2C26D693D836}" type="presParOf" srcId="{512A1F00-5AA9-4CDF-9AC1-4448EF74B3ED}" destId="{A09AE6E8-7303-4362-AE2E-51536740D9B4}" srcOrd="2" destOrd="0" presId="urn:microsoft.com/office/officeart/2018/2/layout/IconCircleList"/>
    <dgm:cxn modelId="{D00483E1-68FB-4B4E-9906-FD583F1A7874}" type="presParOf" srcId="{512A1F00-5AA9-4CDF-9AC1-4448EF74B3ED}" destId="{D9BE3E9A-9AFF-4BC3-B3D2-A02FD2C39937}" srcOrd="3" destOrd="0" presId="urn:microsoft.com/office/officeart/2018/2/layout/IconCircleList"/>
    <dgm:cxn modelId="{274F1011-BDE6-4164-AC40-5D87B034B836}" type="presParOf" srcId="{D5374F1D-E66B-475C-8ABA-08D4E055379A}" destId="{E0CD3844-302A-4521-A628-E182507F36AE}" srcOrd="5" destOrd="0" presId="urn:microsoft.com/office/officeart/2018/2/layout/IconCircleList"/>
    <dgm:cxn modelId="{9075162E-67C2-431D-B277-72395C228EC8}" type="presParOf" srcId="{D5374F1D-E66B-475C-8ABA-08D4E055379A}" destId="{73A2FDC9-B52A-4A8A-8650-57759C86860A}" srcOrd="6" destOrd="0" presId="urn:microsoft.com/office/officeart/2018/2/layout/IconCircleList"/>
    <dgm:cxn modelId="{3488909A-760F-40D3-9899-FBD95387412E}" type="presParOf" srcId="{73A2FDC9-B52A-4A8A-8650-57759C86860A}" destId="{52AF145D-B899-4B2E-B780-36B0C1CFA9EC}" srcOrd="0" destOrd="0" presId="urn:microsoft.com/office/officeart/2018/2/layout/IconCircleList"/>
    <dgm:cxn modelId="{BC9066CC-D7F7-4DB1-9124-1ED89D3DE632}" type="presParOf" srcId="{73A2FDC9-B52A-4A8A-8650-57759C86860A}" destId="{0070219C-7CF2-40E2-9542-415F91A2205E}" srcOrd="1" destOrd="0" presId="urn:microsoft.com/office/officeart/2018/2/layout/IconCircleList"/>
    <dgm:cxn modelId="{54A7CB1F-E828-44E8-940D-29725B965330}" type="presParOf" srcId="{73A2FDC9-B52A-4A8A-8650-57759C86860A}" destId="{A027FE49-5318-4613-B598-14D2B888B899}" srcOrd="2" destOrd="0" presId="urn:microsoft.com/office/officeart/2018/2/layout/IconCircleList"/>
    <dgm:cxn modelId="{63CB51C2-025F-480C-BE6E-3A6DEBB39073}" type="presParOf" srcId="{73A2FDC9-B52A-4A8A-8650-57759C86860A}" destId="{B7D5BBA7-4C53-4758-A92C-68E525991C57}"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E2CA27C-2533-43E5-9DC3-B44B2F46EF4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732FE3-E5D6-4BFC-A7A7-730789EDCC6D}">
      <dgm:prSet/>
      <dgm:spPr/>
      <dgm:t>
        <a:bodyPr/>
        <a:lstStyle/>
        <a:p>
          <a:r>
            <a:rPr lang="en-US"/>
            <a:t>A subset analysis was undertaken of those participants who received the full, uninterrupted treatment</a:t>
          </a:r>
        </a:p>
      </dgm:t>
    </dgm:pt>
    <dgm:pt modelId="{73667995-E0F4-49FE-BF74-CD0EA2AA81E8}" type="parTrans" cxnId="{AD76EA84-3880-4546-ACBE-E8CE32C73671}">
      <dgm:prSet/>
      <dgm:spPr/>
      <dgm:t>
        <a:bodyPr/>
        <a:lstStyle/>
        <a:p>
          <a:endParaRPr lang="en-US"/>
        </a:p>
      </dgm:t>
    </dgm:pt>
    <dgm:pt modelId="{EC67612A-C20C-4788-9A8A-5C85D3D48F0B}" type="sibTrans" cxnId="{AD76EA84-3880-4546-ACBE-E8CE32C73671}">
      <dgm:prSet/>
      <dgm:spPr/>
      <dgm:t>
        <a:bodyPr/>
        <a:lstStyle/>
        <a:p>
          <a:endParaRPr lang="en-US"/>
        </a:p>
      </dgm:t>
    </dgm:pt>
    <dgm:pt modelId="{A4622F94-5365-415C-98C3-EB4F83741B8E}">
      <dgm:prSet/>
      <dgm:spPr/>
      <dgm:t>
        <a:bodyPr/>
        <a:lstStyle/>
        <a:p>
          <a:r>
            <a:rPr lang="en-US" dirty="0"/>
            <a:t>In ONE of the two trials, statistical significance was achieved. The higher dose led to 23% less cognitive decline than a placebo after 78 weeks.</a:t>
          </a:r>
        </a:p>
      </dgm:t>
    </dgm:pt>
    <dgm:pt modelId="{CBD171B8-FCC4-430E-810E-BE2CC464211B}" type="parTrans" cxnId="{244D42A1-6E6F-429B-AEAC-8A355422A7E9}">
      <dgm:prSet/>
      <dgm:spPr/>
      <dgm:t>
        <a:bodyPr/>
        <a:lstStyle/>
        <a:p>
          <a:endParaRPr lang="en-US"/>
        </a:p>
      </dgm:t>
    </dgm:pt>
    <dgm:pt modelId="{F4DA35A5-AC22-4AC2-8342-69C1BBDD0727}" type="sibTrans" cxnId="{244D42A1-6E6F-429B-AEAC-8A355422A7E9}">
      <dgm:prSet/>
      <dgm:spPr/>
      <dgm:t>
        <a:bodyPr/>
        <a:lstStyle/>
        <a:p>
          <a:endParaRPr lang="en-US"/>
        </a:p>
      </dgm:t>
    </dgm:pt>
    <dgm:pt modelId="{8EC5792F-29DB-431F-AEB4-B4A6E02DEF11}" type="pres">
      <dgm:prSet presAssocID="{BE2CA27C-2533-43E5-9DC3-B44B2F46EF42}" presName="root" presStyleCnt="0">
        <dgm:presLayoutVars>
          <dgm:dir/>
          <dgm:resizeHandles val="exact"/>
        </dgm:presLayoutVars>
      </dgm:prSet>
      <dgm:spPr/>
    </dgm:pt>
    <dgm:pt modelId="{CDFA0F38-FAA4-49A6-AB0C-20F4610DF92D}" type="pres">
      <dgm:prSet presAssocID="{F5732FE3-E5D6-4BFC-A7A7-730789EDCC6D}" presName="compNode" presStyleCnt="0"/>
      <dgm:spPr/>
    </dgm:pt>
    <dgm:pt modelId="{151B0825-1DC7-4927-81B9-0C9B40BCA24A}" type="pres">
      <dgm:prSet presAssocID="{F5732FE3-E5D6-4BFC-A7A7-730789EDCC6D}" presName="bgRect" presStyleLbl="bgShp" presStyleIdx="0" presStyleCnt="2"/>
      <dgm:spPr/>
    </dgm:pt>
    <dgm:pt modelId="{644F8A46-C093-4930-BDB7-4C21703A8B28}" type="pres">
      <dgm:prSet presAssocID="{F5732FE3-E5D6-4BFC-A7A7-730789EDCC6D}" presName="iconRect" presStyleLbl="node1" presStyleIdx="0" presStyleCnt="2"/>
      <dgm:spPr>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B26CE483-8DAE-423D-9238-12642FCDD459}" type="pres">
      <dgm:prSet presAssocID="{F5732FE3-E5D6-4BFC-A7A7-730789EDCC6D}" presName="spaceRect" presStyleCnt="0"/>
      <dgm:spPr/>
    </dgm:pt>
    <dgm:pt modelId="{EC0472B3-0401-4FD9-91A4-43B9DC000B0E}" type="pres">
      <dgm:prSet presAssocID="{F5732FE3-E5D6-4BFC-A7A7-730789EDCC6D}" presName="parTx" presStyleLbl="revTx" presStyleIdx="0" presStyleCnt="2">
        <dgm:presLayoutVars>
          <dgm:chMax val="0"/>
          <dgm:chPref val="0"/>
        </dgm:presLayoutVars>
      </dgm:prSet>
      <dgm:spPr/>
    </dgm:pt>
    <dgm:pt modelId="{748E24E4-597D-4F6E-99D3-46DF0F3E6143}" type="pres">
      <dgm:prSet presAssocID="{EC67612A-C20C-4788-9A8A-5C85D3D48F0B}" presName="sibTrans" presStyleCnt="0"/>
      <dgm:spPr/>
    </dgm:pt>
    <dgm:pt modelId="{C46E6309-9818-41AB-A653-EA5540A03074}" type="pres">
      <dgm:prSet presAssocID="{A4622F94-5365-415C-98C3-EB4F83741B8E}" presName="compNode" presStyleCnt="0"/>
      <dgm:spPr/>
    </dgm:pt>
    <dgm:pt modelId="{B00BEE22-7F40-44B1-9562-5BD50C66A420}" type="pres">
      <dgm:prSet presAssocID="{A4622F94-5365-415C-98C3-EB4F83741B8E}" presName="bgRect" presStyleLbl="bgShp" presStyleIdx="1" presStyleCnt="2"/>
      <dgm:spPr/>
    </dgm:pt>
    <dgm:pt modelId="{6E8E8193-FF06-4BBD-A535-33B63B7A1727}" type="pres">
      <dgm:prSet presAssocID="{A4622F94-5365-415C-98C3-EB4F83741B8E}" presName="iconRect" presStyleLbl="node1" presStyleIdx="1" presStyleCnt="2"/>
      <dgm:spPr>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Bar Graph with Downward Trend"/>
        </a:ext>
      </dgm:extLst>
    </dgm:pt>
    <dgm:pt modelId="{6FDF4377-8DD5-4297-9597-E67AA6F6BFA2}" type="pres">
      <dgm:prSet presAssocID="{A4622F94-5365-415C-98C3-EB4F83741B8E}" presName="spaceRect" presStyleCnt="0"/>
      <dgm:spPr/>
    </dgm:pt>
    <dgm:pt modelId="{1A5C8347-FDA4-439D-8553-99A44F7F8A70}" type="pres">
      <dgm:prSet presAssocID="{A4622F94-5365-415C-98C3-EB4F83741B8E}" presName="parTx" presStyleLbl="revTx" presStyleIdx="1" presStyleCnt="2">
        <dgm:presLayoutVars>
          <dgm:chMax val="0"/>
          <dgm:chPref val="0"/>
        </dgm:presLayoutVars>
      </dgm:prSet>
      <dgm:spPr/>
    </dgm:pt>
  </dgm:ptLst>
  <dgm:cxnLst>
    <dgm:cxn modelId="{438F8822-D46F-48A7-AD55-4A3215DE29CF}" type="presOf" srcId="{BE2CA27C-2533-43E5-9DC3-B44B2F46EF42}" destId="{8EC5792F-29DB-431F-AEB4-B4A6E02DEF11}" srcOrd="0" destOrd="0" presId="urn:microsoft.com/office/officeart/2018/2/layout/IconVerticalSolidList"/>
    <dgm:cxn modelId="{51C11352-8412-4B0B-B79B-CB6B591B028B}" type="presOf" srcId="{F5732FE3-E5D6-4BFC-A7A7-730789EDCC6D}" destId="{EC0472B3-0401-4FD9-91A4-43B9DC000B0E}" srcOrd="0" destOrd="0" presId="urn:microsoft.com/office/officeart/2018/2/layout/IconVerticalSolidList"/>
    <dgm:cxn modelId="{9338BB84-5D08-4BFF-9820-ACA7D14A9D95}" type="presOf" srcId="{A4622F94-5365-415C-98C3-EB4F83741B8E}" destId="{1A5C8347-FDA4-439D-8553-99A44F7F8A70}" srcOrd="0" destOrd="0" presId="urn:microsoft.com/office/officeart/2018/2/layout/IconVerticalSolidList"/>
    <dgm:cxn modelId="{AD76EA84-3880-4546-ACBE-E8CE32C73671}" srcId="{BE2CA27C-2533-43E5-9DC3-B44B2F46EF42}" destId="{F5732FE3-E5D6-4BFC-A7A7-730789EDCC6D}" srcOrd="0" destOrd="0" parTransId="{73667995-E0F4-49FE-BF74-CD0EA2AA81E8}" sibTransId="{EC67612A-C20C-4788-9A8A-5C85D3D48F0B}"/>
    <dgm:cxn modelId="{244D42A1-6E6F-429B-AEAC-8A355422A7E9}" srcId="{BE2CA27C-2533-43E5-9DC3-B44B2F46EF42}" destId="{A4622F94-5365-415C-98C3-EB4F83741B8E}" srcOrd="1" destOrd="0" parTransId="{CBD171B8-FCC4-430E-810E-BE2CC464211B}" sibTransId="{F4DA35A5-AC22-4AC2-8342-69C1BBDD0727}"/>
    <dgm:cxn modelId="{15766A13-0D57-4C0F-B4A0-64A510B6347F}" type="presParOf" srcId="{8EC5792F-29DB-431F-AEB4-B4A6E02DEF11}" destId="{CDFA0F38-FAA4-49A6-AB0C-20F4610DF92D}" srcOrd="0" destOrd="0" presId="urn:microsoft.com/office/officeart/2018/2/layout/IconVerticalSolidList"/>
    <dgm:cxn modelId="{355C9BD3-9B1D-4D8A-A022-9815BAD2675C}" type="presParOf" srcId="{CDFA0F38-FAA4-49A6-AB0C-20F4610DF92D}" destId="{151B0825-1DC7-4927-81B9-0C9B40BCA24A}" srcOrd="0" destOrd="0" presId="urn:microsoft.com/office/officeart/2018/2/layout/IconVerticalSolidList"/>
    <dgm:cxn modelId="{0E52FD82-1275-4DC4-9953-46D9F2E19761}" type="presParOf" srcId="{CDFA0F38-FAA4-49A6-AB0C-20F4610DF92D}" destId="{644F8A46-C093-4930-BDB7-4C21703A8B28}" srcOrd="1" destOrd="0" presId="urn:microsoft.com/office/officeart/2018/2/layout/IconVerticalSolidList"/>
    <dgm:cxn modelId="{4882A1F5-A6E2-4FC6-825F-038DC4442382}" type="presParOf" srcId="{CDFA0F38-FAA4-49A6-AB0C-20F4610DF92D}" destId="{B26CE483-8DAE-423D-9238-12642FCDD459}" srcOrd="2" destOrd="0" presId="urn:microsoft.com/office/officeart/2018/2/layout/IconVerticalSolidList"/>
    <dgm:cxn modelId="{F81AAE74-2D9A-4477-9253-3AAA61AEF415}" type="presParOf" srcId="{CDFA0F38-FAA4-49A6-AB0C-20F4610DF92D}" destId="{EC0472B3-0401-4FD9-91A4-43B9DC000B0E}" srcOrd="3" destOrd="0" presId="urn:microsoft.com/office/officeart/2018/2/layout/IconVerticalSolidList"/>
    <dgm:cxn modelId="{31BFFDA1-B555-43E0-8AC3-F3EF8D9E39E5}" type="presParOf" srcId="{8EC5792F-29DB-431F-AEB4-B4A6E02DEF11}" destId="{748E24E4-597D-4F6E-99D3-46DF0F3E6143}" srcOrd="1" destOrd="0" presId="urn:microsoft.com/office/officeart/2018/2/layout/IconVerticalSolidList"/>
    <dgm:cxn modelId="{EC9F9005-A9BA-40A0-B3AF-603705D78FD4}" type="presParOf" srcId="{8EC5792F-29DB-431F-AEB4-B4A6E02DEF11}" destId="{C46E6309-9818-41AB-A653-EA5540A03074}" srcOrd="2" destOrd="0" presId="urn:microsoft.com/office/officeart/2018/2/layout/IconVerticalSolidList"/>
    <dgm:cxn modelId="{2E7E5179-B400-4F27-8189-31499C0FC663}" type="presParOf" srcId="{C46E6309-9818-41AB-A653-EA5540A03074}" destId="{B00BEE22-7F40-44B1-9562-5BD50C66A420}" srcOrd="0" destOrd="0" presId="urn:microsoft.com/office/officeart/2018/2/layout/IconVerticalSolidList"/>
    <dgm:cxn modelId="{472E7FE0-1FE2-4594-8EBB-D6E0E9197BCE}" type="presParOf" srcId="{C46E6309-9818-41AB-A653-EA5540A03074}" destId="{6E8E8193-FF06-4BBD-A535-33B63B7A1727}" srcOrd="1" destOrd="0" presId="urn:microsoft.com/office/officeart/2018/2/layout/IconVerticalSolidList"/>
    <dgm:cxn modelId="{034F9742-20A4-4D75-9984-3941E411E179}" type="presParOf" srcId="{C46E6309-9818-41AB-A653-EA5540A03074}" destId="{6FDF4377-8DD5-4297-9597-E67AA6F6BFA2}" srcOrd="2" destOrd="0" presId="urn:microsoft.com/office/officeart/2018/2/layout/IconVerticalSolidList"/>
    <dgm:cxn modelId="{2EA88F6E-1E4E-4E48-A510-015A1C8969D1}" type="presParOf" srcId="{C46E6309-9818-41AB-A653-EA5540A03074}" destId="{1A5C8347-FDA4-439D-8553-99A44F7F8A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E2CA27C-2533-43E5-9DC3-B44B2F46EF42}" type="doc">
      <dgm:prSet loTypeId="urn:microsoft.com/office/officeart/2018/2/layout/IconVerticalSolidList" loCatId="icon" qsTypeId="urn:microsoft.com/office/officeart/2005/8/quickstyle/simple1" qsCatId="simple" csTypeId="urn:microsoft.com/office/officeart/2018/5/colors/Iconchunking_neutralicontext_colorful1" csCatId="colorful" phldr="1"/>
      <dgm:spPr/>
      <dgm:t>
        <a:bodyPr/>
        <a:lstStyle/>
        <a:p>
          <a:endParaRPr lang="en-US"/>
        </a:p>
      </dgm:t>
    </dgm:pt>
    <dgm:pt modelId="{F5732FE3-E5D6-4BFC-A7A7-730789EDCC6D}">
      <dgm:prSet/>
      <dgm:spPr/>
      <dgm:t>
        <a:bodyPr/>
        <a:lstStyle/>
        <a:p>
          <a:r>
            <a:rPr lang="en-US" dirty="0">
              <a:effectLst/>
              <a:latin typeface="Verdana" panose="020B0604030504040204" pitchFamily="34" charset="0"/>
              <a:ea typeface="Calibri" panose="020F0502020204030204" pitchFamily="34" charset="0"/>
              <a:cs typeface="Calibri" panose="020F0502020204030204" pitchFamily="34" charset="0"/>
            </a:rPr>
            <a:t>Biogen argues that the difference in the results can be explained by a protocol change, but this is based on post hoc subgroup analysis, not the best place to focus on p-values</a:t>
          </a:r>
          <a:endParaRPr lang="en-US" dirty="0"/>
        </a:p>
      </dgm:t>
    </dgm:pt>
    <dgm:pt modelId="{73667995-E0F4-49FE-BF74-CD0EA2AA81E8}" type="parTrans" cxnId="{AD76EA84-3880-4546-ACBE-E8CE32C73671}">
      <dgm:prSet/>
      <dgm:spPr/>
      <dgm:t>
        <a:bodyPr/>
        <a:lstStyle/>
        <a:p>
          <a:endParaRPr lang="en-US"/>
        </a:p>
      </dgm:t>
    </dgm:pt>
    <dgm:pt modelId="{EC67612A-C20C-4788-9A8A-5C85D3D48F0B}" type="sibTrans" cxnId="{AD76EA84-3880-4546-ACBE-E8CE32C73671}">
      <dgm:prSet/>
      <dgm:spPr/>
      <dgm:t>
        <a:bodyPr/>
        <a:lstStyle/>
        <a:p>
          <a:endParaRPr lang="en-US"/>
        </a:p>
      </dgm:t>
    </dgm:pt>
    <dgm:pt modelId="{A4622F94-5365-415C-98C3-EB4F83741B8E}">
      <dgm:prSet custT="1"/>
      <dgm:spPr/>
      <dgm:t>
        <a:bodyPr/>
        <a:lstStyle/>
        <a:p>
          <a:r>
            <a:rPr lang="en-US" sz="2400" dirty="0"/>
            <a:t>The effect sizes may not actually meet a threshold of clinical significance.</a:t>
          </a:r>
        </a:p>
      </dgm:t>
    </dgm:pt>
    <dgm:pt modelId="{CBD171B8-FCC4-430E-810E-BE2CC464211B}" type="parTrans" cxnId="{244D42A1-6E6F-429B-AEAC-8A355422A7E9}">
      <dgm:prSet/>
      <dgm:spPr/>
      <dgm:t>
        <a:bodyPr/>
        <a:lstStyle/>
        <a:p>
          <a:endParaRPr lang="en-US"/>
        </a:p>
      </dgm:t>
    </dgm:pt>
    <dgm:pt modelId="{F4DA35A5-AC22-4AC2-8342-69C1BBDD0727}" type="sibTrans" cxnId="{244D42A1-6E6F-429B-AEAC-8A355422A7E9}">
      <dgm:prSet/>
      <dgm:spPr/>
      <dgm:t>
        <a:bodyPr/>
        <a:lstStyle/>
        <a:p>
          <a:endParaRPr lang="en-US"/>
        </a:p>
      </dgm:t>
    </dgm:pt>
    <dgm:pt modelId="{8EC5792F-29DB-431F-AEB4-B4A6E02DEF11}" type="pres">
      <dgm:prSet presAssocID="{BE2CA27C-2533-43E5-9DC3-B44B2F46EF42}" presName="root" presStyleCnt="0">
        <dgm:presLayoutVars>
          <dgm:dir/>
          <dgm:resizeHandles val="exact"/>
        </dgm:presLayoutVars>
      </dgm:prSet>
      <dgm:spPr/>
    </dgm:pt>
    <dgm:pt modelId="{CDFA0F38-FAA4-49A6-AB0C-20F4610DF92D}" type="pres">
      <dgm:prSet presAssocID="{F5732FE3-E5D6-4BFC-A7A7-730789EDCC6D}" presName="compNode" presStyleCnt="0"/>
      <dgm:spPr/>
    </dgm:pt>
    <dgm:pt modelId="{151B0825-1DC7-4927-81B9-0C9B40BCA24A}" type="pres">
      <dgm:prSet presAssocID="{F5732FE3-E5D6-4BFC-A7A7-730789EDCC6D}" presName="bgRect" presStyleLbl="bgShp" presStyleIdx="0" presStyleCnt="2"/>
      <dgm:spPr/>
    </dgm:pt>
    <dgm:pt modelId="{644F8A46-C093-4930-BDB7-4C21703A8B28}" type="pres">
      <dgm:prSet presAssocID="{F5732FE3-E5D6-4BFC-A7A7-730789EDCC6D}" presName="iconRect" presStyleLbl="node1" presStyleIdx="0" presStyleCnt="2" custLinFactX="200000" custLinFactY="-100000" custLinFactNeighborX="280775" custLinFactNeighborY="-139487"/>
      <dgm:spPr>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a:noFill/>
        </a:ln>
      </dgm:spPr>
    </dgm:pt>
    <dgm:pt modelId="{B26CE483-8DAE-423D-9238-12642FCDD459}" type="pres">
      <dgm:prSet presAssocID="{F5732FE3-E5D6-4BFC-A7A7-730789EDCC6D}" presName="spaceRect" presStyleCnt="0"/>
      <dgm:spPr/>
    </dgm:pt>
    <dgm:pt modelId="{EC0472B3-0401-4FD9-91A4-43B9DC000B0E}" type="pres">
      <dgm:prSet presAssocID="{F5732FE3-E5D6-4BFC-A7A7-730789EDCC6D}" presName="parTx" presStyleLbl="revTx" presStyleIdx="0" presStyleCnt="2">
        <dgm:presLayoutVars>
          <dgm:chMax val="0"/>
          <dgm:chPref val="0"/>
        </dgm:presLayoutVars>
      </dgm:prSet>
      <dgm:spPr/>
    </dgm:pt>
    <dgm:pt modelId="{748E24E4-597D-4F6E-99D3-46DF0F3E6143}" type="pres">
      <dgm:prSet presAssocID="{EC67612A-C20C-4788-9A8A-5C85D3D48F0B}" presName="sibTrans" presStyleCnt="0"/>
      <dgm:spPr/>
    </dgm:pt>
    <dgm:pt modelId="{C46E6309-9818-41AB-A653-EA5540A03074}" type="pres">
      <dgm:prSet presAssocID="{A4622F94-5365-415C-98C3-EB4F83741B8E}" presName="compNode" presStyleCnt="0"/>
      <dgm:spPr/>
    </dgm:pt>
    <dgm:pt modelId="{B00BEE22-7F40-44B1-9562-5BD50C66A420}" type="pres">
      <dgm:prSet presAssocID="{A4622F94-5365-415C-98C3-EB4F83741B8E}" presName="bgRect" presStyleLbl="bgShp" presStyleIdx="1" presStyleCnt="2" custLinFactNeighborY="-2778"/>
      <dgm:spPr/>
    </dgm:pt>
    <dgm:pt modelId="{6E8E8193-FF06-4BBD-A535-33B63B7A1727}" type="pres">
      <dgm:prSet presAssocID="{A4622F94-5365-415C-98C3-EB4F83741B8E}" presName="iconRect" presStyleLbl="node1" presStyleIdx="1" presStyleCnt="2"/>
      <dgm:spPr>
        <a:solidFill>
          <a:schemeClr val="bg1">
            <a:hueOff val="0"/>
            <a:satOff val="0"/>
            <a:lumOff val="0"/>
            <a:alpha val="15000"/>
          </a:schemeClr>
        </a:solidFill>
        <a:ln>
          <a:noFill/>
        </a:ln>
      </dgm:spPr>
    </dgm:pt>
    <dgm:pt modelId="{6FDF4377-8DD5-4297-9597-E67AA6F6BFA2}" type="pres">
      <dgm:prSet presAssocID="{A4622F94-5365-415C-98C3-EB4F83741B8E}" presName="spaceRect" presStyleCnt="0"/>
      <dgm:spPr/>
    </dgm:pt>
    <dgm:pt modelId="{1A5C8347-FDA4-439D-8553-99A44F7F8A70}" type="pres">
      <dgm:prSet presAssocID="{A4622F94-5365-415C-98C3-EB4F83741B8E}" presName="parTx" presStyleLbl="revTx" presStyleIdx="1" presStyleCnt="2">
        <dgm:presLayoutVars>
          <dgm:chMax val="0"/>
          <dgm:chPref val="0"/>
        </dgm:presLayoutVars>
      </dgm:prSet>
      <dgm:spPr/>
    </dgm:pt>
  </dgm:ptLst>
  <dgm:cxnLst>
    <dgm:cxn modelId="{438F8822-D46F-48A7-AD55-4A3215DE29CF}" type="presOf" srcId="{BE2CA27C-2533-43E5-9DC3-B44B2F46EF42}" destId="{8EC5792F-29DB-431F-AEB4-B4A6E02DEF11}" srcOrd="0" destOrd="0" presId="urn:microsoft.com/office/officeart/2018/2/layout/IconVerticalSolidList"/>
    <dgm:cxn modelId="{51C11352-8412-4B0B-B79B-CB6B591B028B}" type="presOf" srcId="{F5732FE3-E5D6-4BFC-A7A7-730789EDCC6D}" destId="{EC0472B3-0401-4FD9-91A4-43B9DC000B0E}" srcOrd="0" destOrd="0" presId="urn:microsoft.com/office/officeart/2018/2/layout/IconVerticalSolidList"/>
    <dgm:cxn modelId="{9338BB84-5D08-4BFF-9820-ACA7D14A9D95}" type="presOf" srcId="{A4622F94-5365-415C-98C3-EB4F83741B8E}" destId="{1A5C8347-FDA4-439D-8553-99A44F7F8A70}" srcOrd="0" destOrd="0" presId="urn:microsoft.com/office/officeart/2018/2/layout/IconVerticalSolidList"/>
    <dgm:cxn modelId="{AD76EA84-3880-4546-ACBE-E8CE32C73671}" srcId="{BE2CA27C-2533-43E5-9DC3-B44B2F46EF42}" destId="{F5732FE3-E5D6-4BFC-A7A7-730789EDCC6D}" srcOrd="0" destOrd="0" parTransId="{73667995-E0F4-49FE-BF74-CD0EA2AA81E8}" sibTransId="{EC67612A-C20C-4788-9A8A-5C85D3D48F0B}"/>
    <dgm:cxn modelId="{244D42A1-6E6F-429B-AEAC-8A355422A7E9}" srcId="{BE2CA27C-2533-43E5-9DC3-B44B2F46EF42}" destId="{A4622F94-5365-415C-98C3-EB4F83741B8E}" srcOrd="1" destOrd="0" parTransId="{CBD171B8-FCC4-430E-810E-BE2CC464211B}" sibTransId="{F4DA35A5-AC22-4AC2-8342-69C1BBDD0727}"/>
    <dgm:cxn modelId="{15766A13-0D57-4C0F-B4A0-64A510B6347F}" type="presParOf" srcId="{8EC5792F-29DB-431F-AEB4-B4A6E02DEF11}" destId="{CDFA0F38-FAA4-49A6-AB0C-20F4610DF92D}" srcOrd="0" destOrd="0" presId="urn:microsoft.com/office/officeart/2018/2/layout/IconVerticalSolidList"/>
    <dgm:cxn modelId="{355C9BD3-9B1D-4D8A-A022-9815BAD2675C}" type="presParOf" srcId="{CDFA0F38-FAA4-49A6-AB0C-20F4610DF92D}" destId="{151B0825-1DC7-4927-81B9-0C9B40BCA24A}" srcOrd="0" destOrd="0" presId="urn:microsoft.com/office/officeart/2018/2/layout/IconVerticalSolidList"/>
    <dgm:cxn modelId="{0E52FD82-1275-4DC4-9953-46D9F2E19761}" type="presParOf" srcId="{CDFA0F38-FAA4-49A6-AB0C-20F4610DF92D}" destId="{644F8A46-C093-4930-BDB7-4C21703A8B28}" srcOrd="1" destOrd="0" presId="urn:microsoft.com/office/officeart/2018/2/layout/IconVerticalSolidList"/>
    <dgm:cxn modelId="{4882A1F5-A6E2-4FC6-825F-038DC4442382}" type="presParOf" srcId="{CDFA0F38-FAA4-49A6-AB0C-20F4610DF92D}" destId="{B26CE483-8DAE-423D-9238-12642FCDD459}" srcOrd="2" destOrd="0" presId="urn:microsoft.com/office/officeart/2018/2/layout/IconVerticalSolidList"/>
    <dgm:cxn modelId="{F81AAE74-2D9A-4477-9253-3AAA61AEF415}" type="presParOf" srcId="{CDFA0F38-FAA4-49A6-AB0C-20F4610DF92D}" destId="{EC0472B3-0401-4FD9-91A4-43B9DC000B0E}" srcOrd="3" destOrd="0" presId="urn:microsoft.com/office/officeart/2018/2/layout/IconVerticalSolidList"/>
    <dgm:cxn modelId="{31BFFDA1-B555-43E0-8AC3-F3EF8D9E39E5}" type="presParOf" srcId="{8EC5792F-29DB-431F-AEB4-B4A6E02DEF11}" destId="{748E24E4-597D-4F6E-99D3-46DF0F3E6143}" srcOrd="1" destOrd="0" presId="urn:microsoft.com/office/officeart/2018/2/layout/IconVerticalSolidList"/>
    <dgm:cxn modelId="{EC9F9005-A9BA-40A0-B3AF-603705D78FD4}" type="presParOf" srcId="{8EC5792F-29DB-431F-AEB4-B4A6E02DEF11}" destId="{C46E6309-9818-41AB-A653-EA5540A03074}" srcOrd="2" destOrd="0" presId="urn:microsoft.com/office/officeart/2018/2/layout/IconVerticalSolidList"/>
    <dgm:cxn modelId="{2E7E5179-B400-4F27-8189-31499C0FC663}" type="presParOf" srcId="{C46E6309-9818-41AB-A653-EA5540A03074}" destId="{B00BEE22-7F40-44B1-9562-5BD50C66A420}" srcOrd="0" destOrd="0" presId="urn:microsoft.com/office/officeart/2018/2/layout/IconVerticalSolidList"/>
    <dgm:cxn modelId="{472E7FE0-1FE2-4594-8EBB-D6E0E9197BCE}" type="presParOf" srcId="{C46E6309-9818-41AB-A653-EA5540A03074}" destId="{6E8E8193-FF06-4BBD-A535-33B63B7A1727}" srcOrd="1" destOrd="0" presId="urn:microsoft.com/office/officeart/2018/2/layout/IconVerticalSolidList"/>
    <dgm:cxn modelId="{034F9742-20A4-4D75-9984-3941E411E179}" type="presParOf" srcId="{C46E6309-9818-41AB-A653-EA5540A03074}" destId="{6FDF4377-8DD5-4297-9597-E67AA6F6BFA2}" srcOrd="2" destOrd="0" presId="urn:microsoft.com/office/officeart/2018/2/layout/IconVerticalSolidList"/>
    <dgm:cxn modelId="{2EA88F6E-1E4E-4E48-A510-015A1C8969D1}" type="presParOf" srcId="{C46E6309-9818-41AB-A653-EA5540A03074}" destId="{1A5C8347-FDA4-439D-8553-99A44F7F8A70}" srcOrd="3" destOrd="0" presId="urn:microsoft.com/office/officeart/2018/2/layout/IconVerticalSoli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FB7F715-727B-4744-B86F-A1D62359E3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22C178C-9837-402C-BC36-7CC2D2ECBA08}">
      <dgm:prSet custT="1"/>
      <dgm:spPr/>
      <dgm:t>
        <a:bodyPr/>
        <a:lstStyle/>
        <a:p>
          <a:r>
            <a:rPr lang="en-US" sz="2400" dirty="0"/>
            <a:t>We’re not privy to all the internal workings</a:t>
          </a:r>
        </a:p>
      </dgm:t>
    </dgm:pt>
    <dgm:pt modelId="{D019DF57-55D9-40F8-A7A4-C144EE03CDFE}" type="parTrans" cxnId="{97CFAADC-6ED8-456E-B034-00248434A9DA}">
      <dgm:prSet/>
      <dgm:spPr/>
      <dgm:t>
        <a:bodyPr/>
        <a:lstStyle/>
        <a:p>
          <a:endParaRPr lang="en-US"/>
        </a:p>
      </dgm:t>
    </dgm:pt>
    <dgm:pt modelId="{E2E8980D-4BCB-4830-86A2-A525AA555FFD}" type="sibTrans" cxnId="{97CFAADC-6ED8-456E-B034-00248434A9DA}">
      <dgm:prSet/>
      <dgm:spPr/>
      <dgm:t>
        <a:bodyPr/>
        <a:lstStyle/>
        <a:p>
          <a:endParaRPr lang="en-US"/>
        </a:p>
      </dgm:t>
    </dgm:pt>
    <dgm:pt modelId="{081F4A9B-8748-4A17-A361-7A93167C4415}">
      <dgm:prSet custT="1"/>
      <dgm:spPr/>
      <dgm:t>
        <a:bodyPr/>
        <a:lstStyle/>
        <a:p>
          <a:r>
            <a:rPr lang="en-US" sz="2400" dirty="0"/>
            <a:t>We aren’t experts (but the internal FDA committee members ARE)</a:t>
          </a:r>
        </a:p>
      </dgm:t>
    </dgm:pt>
    <dgm:pt modelId="{7422FFD1-E1F1-4899-AE7D-1B889EB2CA7A}" type="parTrans" cxnId="{961EA319-E9D5-4C1F-8BD5-603443048122}">
      <dgm:prSet/>
      <dgm:spPr/>
      <dgm:t>
        <a:bodyPr/>
        <a:lstStyle/>
        <a:p>
          <a:endParaRPr lang="en-US"/>
        </a:p>
      </dgm:t>
    </dgm:pt>
    <dgm:pt modelId="{F78C7688-22C9-4609-8751-025C37BDBA80}" type="sibTrans" cxnId="{961EA319-E9D5-4C1F-8BD5-603443048122}">
      <dgm:prSet/>
      <dgm:spPr/>
      <dgm:t>
        <a:bodyPr/>
        <a:lstStyle/>
        <a:p>
          <a:endParaRPr lang="en-US"/>
        </a:p>
      </dgm:t>
    </dgm:pt>
    <dgm:pt modelId="{605A4C36-F092-4B47-BECA-A4393E516D37}">
      <dgm:prSet custT="1"/>
      <dgm:spPr/>
      <dgm:t>
        <a:bodyPr/>
        <a:lstStyle/>
        <a:p>
          <a:r>
            <a:rPr lang="en-US" sz="2400" dirty="0"/>
            <a:t>Impact of focusing on a threshold – apparent p-hacking kept the product alive </a:t>
          </a:r>
        </a:p>
      </dgm:t>
    </dgm:pt>
    <dgm:pt modelId="{FA4FC360-CCA1-4D9C-9CBB-85249E5ADA1A}" type="parTrans" cxnId="{8D626989-DBC7-4CCC-80A1-87A15113572A}">
      <dgm:prSet/>
      <dgm:spPr/>
      <dgm:t>
        <a:bodyPr/>
        <a:lstStyle/>
        <a:p>
          <a:endParaRPr lang="en-US"/>
        </a:p>
      </dgm:t>
    </dgm:pt>
    <dgm:pt modelId="{6A60F0DB-2707-4516-8D70-E594AF71D1E0}" type="sibTrans" cxnId="{8D626989-DBC7-4CCC-80A1-87A15113572A}">
      <dgm:prSet/>
      <dgm:spPr/>
      <dgm:t>
        <a:bodyPr/>
        <a:lstStyle/>
        <a:p>
          <a:endParaRPr lang="en-US"/>
        </a:p>
      </dgm:t>
    </dgm:pt>
    <dgm:pt modelId="{364EEB3E-415B-4888-BF45-419E804AE7AA}">
      <dgm:prSet custT="1"/>
      <dgm:spPr/>
      <dgm:t>
        <a:bodyPr/>
        <a:lstStyle/>
        <a:p>
          <a:r>
            <a:rPr lang="en-US" sz="2400" dirty="0"/>
            <a:t>Lots of money and hopes involved</a:t>
          </a:r>
        </a:p>
      </dgm:t>
    </dgm:pt>
    <dgm:pt modelId="{4D308CB1-30DA-4E6A-B0CE-EADF66D4DACD}" type="parTrans" cxnId="{F186D649-5488-4D5F-827C-3EC2FDBA5F83}">
      <dgm:prSet/>
      <dgm:spPr/>
      <dgm:t>
        <a:bodyPr/>
        <a:lstStyle/>
        <a:p>
          <a:endParaRPr lang="en-US"/>
        </a:p>
      </dgm:t>
    </dgm:pt>
    <dgm:pt modelId="{527E76D1-28D8-417F-9789-860EE3D72649}" type="sibTrans" cxnId="{F186D649-5488-4D5F-827C-3EC2FDBA5F83}">
      <dgm:prSet/>
      <dgm:spPr/>
      <dgm:t>
        <a:bodyPr/>
        <a:lstStyle/>
        <a:p>
          <a:endParaRPr lang="en-US"/>
        </a:p>
      </dgm:t>
    </dgm:pt>
    <dgm:pt modelId="{8877AB61-6995-43B4-A155-897E7FB7DD31}">
      <dgm:prSet/>
      <dgm:spPr/>
      <dgm:t>
        <a:bodyPr/>
        <a:lstStyle/>
        <a:p>
          <a:endParaRPr lang="en-US" dirty="0"/>
        </a:p>
      </dgm:t>
    </dgm:pt>
    <dgm:pt modelId="{C3D35C88-8BEA-450E-B04F-FC7299806465}" type="parTrans" cxnId="{73385E64-01D1-4A01-A1FD-12B2C4D58738}">
      <dgm:prSet/>
      <dgm:spPr/>
      <dgm:t>
        <a:bodyPr/>
        <a:lstStyle/>
        <a:p>
          <a:endParaRPr lang="en-US"/>
        </a:p>
      </dgm:t>
    </dgm:pt>
    <dgm:pt modelId="{39DD7944-BB7B-40C1-9DDD-600E20AA2756}" type="sibTrans" cxnId="{73385E64-01D1-4A01-A1FD-12B2C4D58738}">
      <dgm:prSet/>
      <dgm:spPr/>
      <dgm:t>
        <a:bodyPr/>
        <a:lstStyle/>
        <a:p>
          <a:endParaRPr lang="en-US"/>
        </a:p>
      </dgm:t>
    </dgm:pt>
    <dgm:pt modelId="{CDD06E54-4A16-4720-A1A5-9F7038172771}">
      <dgm:prSet custT="1"/>
      <dgm:spPr/>
      <dgm:t>
        <a:bodyPr/>
        <a:lstStyle/>
        <a:p>
          <a:r>
            <a:rPr lang="en-US" sz="2400" b="0" i="0" dirty="0" err="1"/>
            <a:t>Lecanemab</a:t>
          </a:r>
          <a:r>
            <a:rPr lang="en-US" sz="2400" b="0" i="0" dirty="0"/>
            <a:t> (</a:t>
          </a:r>
          <a:r>
            <a:rPr lang="en-US" sz="2400" b="0" i="0" dirty="0" err="1"/>
            <a:t>Leqembi</a:t>
          </a:r>
          <a:r>
            <a:rPr lang="en-US" sz="2400" b="0" i="0" dirty="0"/>
            <a:t>) was approved in January 2023</a:t>
          </a:r>
          <a:endParaRPr lang="en-US" sz="2400" dirty="0"/>
        </a:p>
      </dgm:t>
    </dgm:pt>
    <dgm:pt modelId="{F07788A9-9CC4-471F-9F72-7C04F0AE608F}" type="parTrans" cxnId="{D6358974-A8F8-44B0-9344-3CB68721F2A3}">
      <dgm:prSet/>
      <dgm:spPr/>
      <dgm:t>
        <a:bodyPr/>
        <a:lstStyle/>
        <a:p>
          <a:endParaRPr lang="en-US"/>
        </a:p>
      </dgm:t>
    </dgm:pt>
    <dgm:pt modelId="{0D6698DB-877C-46CB-A771-B3AA227BCC7D}" type="sibTrans" cxnId="{D6358974-A8F8-44B0-9344-3CB68721F2A3}">
      <dgm:prSet/>
      <dgm:spPr/>
      <dgm:t>
        <a:bodyPr/>
        <a:lstStyle/>
        <a:p>
          <a:endParaRPr lang="en-US"/>
        </a:p>
      </dgm:t>
    </dgm:pt>
    <dgm:pt modelId="{DDD3AB00-6F60-4D61-87D0-8D84BC7C0E2B}">
      <dgm:prSet/>
      <dgm:spPr/>
      <dgm:t>
        <a:bodyPr/>
        <a:lstStyle/>
        <a:p>
          <a:endParaRPr lang="en-US" dirty="0"/>
        </a:p>
      </dgm:t>
    </dgm:pt>
    <dgm:pt modelId="{EFAB3229-DE42-4C60-B1B3-891A70DEE3FE}" type="parTrans" cxnId="{A70717AE-5B61-4357-9FDF-BF7B22BBEB6E}">
      <dgm:prSet/>
      <dgm:spPr/>
      <dgm:t>
        <a:bodyPr/>
        <a:lstStyle/>
        <a:p>
          <a:endParaRPr lang="en-US"/>
        </a:p>
      </dgm:t>
    </dgm:pt>
    <dgm:pt modelId="{D75AFFC4-A295-4918-B981-63C164E81A6B}" type="sibTrans" cxnId="{A70717AE-5B61-4357-9FDF-BF7B22BBEB6E}">
      <dgm:prSet/>
      <dgm:spPr/>
      <dgm:t>
        <a:bodyPr/>
        <a:lstStyle/>
        <a:p>
          <a:endParaRPr lang="en-US"/>
        </a:p>
      </dgm:t>
    </dgm:pt>
    <dgm:pt modelId="{1AE34135-C03D-492D-8EC2-F03ECB00C749}">
      <dgm:prSet custT="1"/>
      <dgm:spPr/>
      <dgm:t>
        <a:bodyPr/>
        <a:lstStyle/>
        <a:p>
          <a:r>
            <a:rPr lang="en-US" sz="2400" b="0" i="0" dirty="0"/>
            <a:t>“Still, several Alzheimer’s experts said it was unclear from the medical evidence whether </a:t>
          </a:r>
          <a:r>
            <a:rPr lang="en-US" sz="2400" b="0" i="0" dirty="0" err="1"/>
            <a:t>Leqembi</a:t>
          </a:r>
          <a:r>
            <a:rPr lang="en-US" sz="2400" b="0" i="0" dirty="0"/>
            <a:t> could slow cognitive decline enough to be noticeable to patients.” </a:t>
          </a:r>
          <a:r>
            <a:rPr lang="en-US" sz="1600" dirty="0">
              <a:hlinkClick xmlns:r="http://schemas.openxmlformats.org/officeDocument/2006/relationships" r:id="rId1"/>
            </a:rPr>
            <a:t>FDA Approves, </a:t>
          </a:r>
          <a:r>
            <a:rPr lang="en-US" sz="1600" dirty="0" err="1">
              <a:hlinkClick xmlns:r="http://schemas.openxmlformats.org/officeDocument/2006/relationships" r:id="rId1"/>
            </a:rPr>
            <a:t>Leqembi</a:t>
          </a:r>
          <a:r>
            <a:rPr lang="en-US" sz="1600" dirty="0">
              <a:hlinkClick xmlns:r="http://schemas.openxmlformats.org/officeDocument/2006/relationships" r:id="rId1"/>
            </a:rPr>
            <a:t>, New Treatment for Early Alzheimer’s - The New York Times (nytimes.com)</a:t>
          </a:r>
          <a:endParaRPr lang="en-US" sz="1600" dirty="0"/>
        </a:p>
      </dgm:t>
    </dgm:pt>
    <dgm:pt modelId="{0F23AD9E-B406-49BC-AB4D-246CB569CE8B}" type="parTrans" cxnId="{D111CA5A-1E94-4E27-BFBB-E7482BB193DB}">
      <dgm:prSet/>
      <dgm:spPr/>
      <dgm:t>
        <a:bodyPr/>
        <a:lstStyle/>
        <a:p>
          <a:endParaRPr lang="en-US"/>
        </a:p>
      </dgm:t>
    </dgm:pt>
    <dgm:pt modelId="{2595CD5A-D80C-4ECE-8EF6-2EBFEBB6A9B7}" type="sibTrans" cxnId="{D111CA5A-1E94-4E27-BFBB-E7482BB193DB}">
      <dgm:prSet/>
      <dgm:spPr/>
      <dgm:t>
        <a:bodyPr/>
        <a:lstStyle/>
        <a:p>
          <a:endParaRPr lang="en-US"/>
        </a:p>
      </dgm:t>
    </dgm:pt>
    <dgm:pt modelId="{DDFD87A6-BE00-4FFC-8AD9-32FB8584EF16}" type="pres">
      <dgm:prSet presAssocID="{9FB7F715-727B-4744-B86F-A1D62359E36F}" presName="vert0" presStyleCnt="0">
        <dgm:presLayoutVars>
          <dgm:dir/>
          <dgm:animOne val="branch"/>
          <dgm:animLvl val="lvl"/>
        </dgm:presLayoutVars>
      </dgm:prSet>
      <dgm:spPr/>
    </dgm:pt>
    <dgm:pt modelId="{88BCD8B8-561B-4F98-A19D-9A692A9CA3DD}" type="pres">
      <dgm:prSet presAssocID="{622C178C-9837-402C-BC36-7CC2D2ECBA08}" presName="thickLine" presStyleLbl="alignNode1" presStyleIdx="0" presStyleCnt="8"/>
      <dgm:spPr/>
    </dgm:pt>
    <dgm:pt modelId="{CDFA2BD6-458D-4688-8C4E-E1623FF66786}" type="pres">
      <dgm:prSet presAssocID="{622C178C-9837-402C-BC36-7CC2D2ECBA08}" presName="horz1" presStyleCnt="0"/>
      <dgm:spPr/>
    </dgm:pt>
    <dgm:pt modelId="{5FE6E6A9-5BEE-4AB3-87B4-B4FEEABED288}" type="pres">
      <dgm:prSet presAssocID="{622C178C-9837-402C-BC36-7CC2D2ECBA08}" presName="tx1" presStyleLbl="revTx" presStyleIdx="0" presStyleCnt="8"/>
      <dgm:spPr/>
    </dgm:pt>
    <dgm:pt modelId="{B655E1EA-5CD4-43B8-85F6-91872739B115}" type="pres">
      <dgm:prSet presAssocID="{622C178C-9837-402C-BC36-7CC2D2ECBA08}" presName="vert1" presStyleCnt="0"/>
      <dgm:spPr/>
    </dgm:pt>
    <dgm:pt modelId="{2E9C004D-4255-476F-A9CB-BCF0463C5A72}" type="pres">
      <dgm:prSet presAssocID="{081F4A9B-8748-4A17-A361-7A93167C4415}" presName="thickLine" presStyleLbl="alignNode1" presStyleIdx="1" presStyleCnt="8"/>
      <dgm:spPr/>
    </dgm:pt>
    <dgm:pt modelId="{3E87F6EA-107E-4A74-AF86-AECBD08E8D1D}" type="pres">
      <dgm:prSet presAssocID="{081F4A9B-8748-4A17-A361-7A93167C4415}" presName="horz1" presStyleCnt="0"/>
      <dgm:spPr/>
    </dgm:pt>
    <dgm:pt modelId="{325168A3-C4AE-48E5-AB8B-70F73A03353C}" type="pres">
      <dgm:prSet presAssocID="{081F4A9B-8748-4A17-A361-7A93167C4415}" presName="tx1" presStyleLbl="revTx" presStyleIdx="1" presStyleCnt="8"/>
      <dgm:spPr/>
    </dgm:pt>
    <dgm:pt modelId="{EA718649-99E6-4D4E-AF29-BB6D362C6C67}" type="pres">
      <dgm:prSet presAssocID="{081F4A9B-8748-4A17-A361-7A93167C4415}" presName="vert1" presStyleCnt="0"/>
      <dgm:spPr/>
    </dgm:pt>
    <dgm:pt modelId="{523A22A6-709B-4DE9-91DC-56CDED872737}" type="pres">
      <dgm:prSet presAssocID="{605A4C36-F092-4B47-BECA-A4393E516D37}" presName="thickLine" presStyleLbl="alignNode1" presStyleIdx="2" presStyleCnt="8"/>
      <dgm:spPr/>
    </dgm:pt>
    <dgm:pt modelId="{1713A610-41CD-4953-AF93-897557E82F6B}" type="pres">
      <dgm:prSet presAssocID="{605A4C36-F092-4B47-BECA-A4393E516D37}" presName="horz1" presStyleCnt="0"/>
      <dgm:spPr/>
    </dgm:pt>
    <dgm:pt modelId="{E5ED61ED-BABF-408B-8814-57DBB071ED12}" type="pres">
      <dgm:prSet presAssocID="{605A4C36-F092-4B47-BECA-A4393E516D37}" presName="tx1" presStyleLbl="revTx" presStyleIdx="2" presStyleCnt="8"/>
      <dgm:spPr/>
    </dgm:pt>
    <dgm:pt modelId="{54A6930F-3221-44EE-942C-3D97ED196E6F}" type="pres">
      <dgm:prSet presAssocID="{605A4C36-F092-4B47-BECA-A4393E516D37}" presName="vert1" presStyleCnt="0"/>
      <dgm:spPr/>
    </dgm:pt>
    <dgm:pt modelId="{0EDF5340-06CB-4FF5-94E2-D330061AA474}" type="pres">
      <dgm:prSet presAssocID="{364EEB3E-415B-4888-BF45-419E804AE7AA}" presName="thickLine" presStyleLbl="alignNode1" presStyleIdx="3" presStyleCnt="8"/>
      <dgm:spPr/>
    </dgm:pt>
    <dgm:pt modelId="{B2248C50-1D35-4D28-B3C5-810ED4442CE1}" type="pres">
      <dgm:prSet presAssocID="{364EEB3E-415B-4888-BF45-419E804AE7AA}" presName="horz1" presStyleCnt="0"/>
      <dgm:spPr/>
    </dgm:pt>
    <dgm:pt modelId="{A214B3CE-26CE-491B-B423-F651F41AA91F}" type="pres">
      <dgm:prSet presAssocID="{364EEB3E-415B-4888-BF45-419E804AE7AA}" presName="tx1" presStyleLbl="revTx" presStyleIdx="3" presStyleCnt="8"/>
      <dgm:spPr/>
    </dgm:pt>
    <dgm:pt modelId="{B9650BF4-A354-4A1D-AE61-A5D8FC56AAF1}" type="pres">
      <dgm:prSet presAssocID="{364EEB3E-415B-4888-BF45-419E804AE7AA}" presName="vert1" presStyleCnt="0"/>
      <dgm:spPr/>
    </dgm:pt>
    <dgm:pt modelId="{A468BCBB-12E9-43E2-9668-6D0E165A73F7}" type="pres">
      <dgm:prSet presAssocID="{8877AB61-6995-43B4-A155-897E7FB7DD31}" presName="thickLine" presStyleLbl="alignNode1" presStyleIdx="4" presStyleCnt="8"/>
      <dgm:spPr/>
    </dgm:pt>
    <dgm:pt modelId="{DF2A7ABA-0765-4953-8313-9ECFE33139BD}" type="pres">
      <dgm:prSet presAssocID="{8877AB61-6995-43B4-A155-897E7FB7DD31}" presName="horz1" presStyleCnt="0"/>
      <dgm:spPr/>
    </dgm:pt>
    <dgm:pt modelId="{F4FD1505-F187-46A6-B979-6FE13ED7024A}" type="pres">
      <dgm:prSet presAssocID="{8877AB61-6995-43B4-A155-897E7FB7DD31}" presName="tx1" presStyleLbl="revTx" presStyleIdx="4" presStyleCnt="8"/>
      <dgm:spPr/>
    </dgm:pt>
    <dgm:pt modelId="{D1E935B3-3AD6-4BA4-A74D-D9A2CAD23FB3}" type="pres">
      <dgm:prSet presAssocID="{8877AB61-6995-43B4-A155-897E7FB7DD31}" presName="vert1" presStyleCnt="0"/>
      <dgm:spPr/>
    </dgm:pt>
    <dgm:pt modelId="{78A7CC45-89EA-4A39-BD53-4E33C2A25E18}" type="pres">
      <dgm:prSet presAssocID="{CDD06E54-4A16-4720-A1A5-9F7038172771}" presName="thickLine" presStyleLbl="alignNode1" presStyleIdx="5" presStyleCnt="8"/>
      <dgm:spPr/>
    </dgm:pt>
    <dgm:pt modelId="{8BA8AE6C-33A0-4C9A-8033-F4AC2A5B7B97}" type="pres">
      <dgm:prSet presAssocID="{CDD06E54-4A16-4720-A1A5-9F7038172771}" presName="horz1" presStyleCnt="0"/>
      <dgm:spPr/>
    </dgm:pt>
    <dgm:pt modelId="{10462E78-5299-41C2-836C-54E796D96128}" type="pres">
      <dgm:prSet presAssocID="{CDD06E54-4A16-4720-A1A5-9F7038172771}" presName="tx1" presStyleLbl="revTx" presStyleIdx="5" presStyleCnt="8"/>
      <dgm:spPr/>
    </dgm:pt>
    <dgm:pt modelId="{8470B6C9-1EBA-4973-8BF4-96FF86A08999}" type="pres">
      <dgm:prSet presAssocID="{CDD06E54-4A16-4720-A1A5-9F7038172771}" presName="vert1" presStyleCnt="0"/>
      <dgm:spPr/>
    </dgm:pt>
    <dgm:pt modelId="{6793A82B-92D1-493F-88F3-F63281A3EEEC}" type="pres">
      <dgm:prSet presAssocID="{DDD3AB00-6F60-4D61-87D0-8D84BC7C0E2B}" presName="thickLine" presStyleLbl="alignNode1" presStyleIdx="6" presStyleCnt="8"/>
      <dgm:spPr/>
    </dgm:pt>
    <dgm:pt modelId="{947A6416-740A-4CE6-86BF-3DAD3F7D2A0D}" type="pres">
      <dgm:prSet presAssocID="{DDD3AB00-6F60-4D61-87D0-8D84BC7C0E2B}" presName="horz1" presStyleCnt="0"/>
      <dgm:spPr/>
    </dgm:pt>
    <dgm:pt modelId="{8867E6DD-7DF4-49CD-8EA5-98A8C994A063}" type="pres">
      <dgm:prSet presAssocID="{DDD3AB00-6F60-4D61-87D0-8D84BC7C0E2B}" presName="tx1" presStyleLbl="revTx" presStyleIdx="6" presStyleCnt="8"/>
      <dgm:spPr/>
    </dgm:pt>
    <dgm:pt modelId="{057A23EE-5E02-434D-B32D-F1D429158235}" type="pres">
      <dgm:prSet presAssocID="{DDD3AB00-6F60-4D61-87D0-8D84BC7C0E2B}" presName="vert1" presStyleCnt="0"/>
      <dgm:spPr/>
    </dgm:pt>
    <dgm:pt modelId="{BF79E20D-D15C-4553-844E-EDC7AE3F06BA}" type="pres">
      <dgm:prSet presAssocID="{1AE34135-C03D-492D-8EC2-F03ECB00C749}" presName="thickLine" presStyleLbl="alignNode1" presStyleIdx="7" presStyleCnt="8"/>
      <dgm:spPr/>
    </dgm:pt>
    <dgm:pt modelId="{F0A9D6B8-FC57-4A01-B6CF-D4429928A1FA}" type="pres">
      <dgm:prSet presAssocID="{1AE34135-C03D-492D-8EC2-F03ECB00C749}" presName="horz1" presStyleCnt="0"/>
      <dgm:spPr/>
    </dgm:pt>
    <dgm:pt modelId="{68DAB5D4-1BCC-4850-B49B-22CD453AAD2F}" type="pres">
      <dgm:prSet presAssocID="{1AE34135-C03D-492D-8EC2-F03ECB00C749}" presName="tx1" presStyleLbl="revTx" presStyleIdx="7" presStyleCnt="8"/>
      <dgm:spPr/>
    </dgm:pt>
    <dgm:pt modelId="{FF796982-5E9B-444C-8105-5F8245E907CF}" type="pres">
      <dgm:prSet presAssocID="{1AE34135-C03D-492D-8EC2-F03ECB00C749}" presName="vert1" presStyleCnt="0"/>
      <dgm:spPr/>
    </dgm:pt>
  </dgm:ptLst>
  <dgm:cxnLst>
    <dgm:cxn modelId="{961EA319-E9D5-4C1F-8BD5-603443048122}" srcId="{9FB7F715-727B-4744-B86F-A1D62359E36F}" destId="{081F4A9B-8748-4A17-A361-7A93167C4415}" srcOrd="1" destOrd="0" parTransId="{7422FFD1-E1F1-4899-AE7D-1B889EB2CA7A}" sibTransId="{F78C7688-22C9-4609-8751-025C37BDBA80}"/>
    <dgm:cxn modelId="{D221341F-F2AD-40C0-BC7A-ACAE4BB99EFF}" type="presOf" srcId="{364EEB3E-415B-4888-BF45-419E804AE7AA}" destId="{A214B3CE-26CE-491B-B423-F651F41AA91F}" srcOrd="0" destOrd="0" presId="urn:microsoft.com/office/officeart/2008/layout/LinedList"/>
    <dgm:cxn modelId="{577DEE20-D7DC-4F96-842F-9AD0AC1B87BF}" type="presOf" srcId="{9FB7F715-727B-4744-B86F-A1D62359E36F}" destId="{DDFD87A6-BE00-4FFC-8AD9-32FB8584EF16}" srcOrd="0" destOrd="0" presId="urn:microsoft.com/office/officeart/2008/layout/LinedList"/>
    <dgm:cxn modelId="{4AAFDF36-9990-447D-A736-6D35F7E016D1}" type="presOf" srcId="{CDD06E54-4A16-4720-A1A5-9F7038172771}" destId="{10462E78-5299-41C2-836C-54E796D96128}" srcOrd="0" destOrd="0" presId="urn:microsoft.com/office/officeart/2008/layout/LinedList"/>
    <dgm:cxn modelId="{73385E64-01D1-4A01-A1FD-12B2C4D58738}" srcId="{9FB7F715-727B-4744-B86F-A1D62359E36F}" destId="{8877AB61-6995-43B4-A155-897E7FB7DD31}" srcOrd="4" destOrd="0" parTransId="{C3D35C88-8BEA-450E-B04F-FC7299806465}" sibTransId="{39DD7944-BB7B-40C1-9DDD-600E20AA2756}"/>
    <dgm:cxn modelId="{F186D649-5488-4D5F-827C-3EC2FDBA5F83}" srcId="{9FB7F715-727B-4744-B86F-A1D62359E36F}" destId="{364EEB3E-415B-4888-BF45-419E804AE7AA}" srcOrd="3" destOrd="0" parTransId="{4D308CB1-30DA-4E6A-B0CE-EADF66D4DACD}" sibTransId="{527E76D1-28D8-417F-9789-860EE3D72649}"/>
    <dgm:cxn modelId="{F78AE371-50CE-462E-8C7B-0C9ABFB83885}" type="presOf" srcId="{622C178C-9837-402C-BC36-7CC2D2ECBA08}" destId="{5FE6E6A9-5BEE-4AB3-87B4-B4FEEABED288}" srcOrd="0" destOrd="0" presId="urn:microsoft.com/office/officeart/2008/layout/LinedList"/>
    <dgm:cxn modelId="{D6358974-A8F8-44B0-9344-3CB68721F2A3}" srcId="{9FB7F715-727B-4744-B86F-A1D62359E36F}" destId="{CDD06E54-4A16-4720-A1A5-9F7038172771}" srcOrd="5" destOrd="0" parTransId="{F07788A9-9CC4-471F-9F72-7C04F0AE608F}" sibTransId="{0D6698DB-877C-46CB-A771-B3AA227BCC7D}"/>
    <dgm:cxn modelId="{94D63778-2F2B-4EBB-AF0F-3C96181FA9BD}" type="presOf" srcId="{081F4A9B-8748-4A17-A361-7A93167C4415}" destId="{325168A3-C4AE-48E5-AB8B-70F73A03353C}" srcOrd="0" destOrd="0" presId="urn:microsoft.com/office/officeart/2008/layout/LinedList"/>
    <dgm:cxn modelId="{D111CA5A-1E94-4E27-BFBB-E7482BB193DB}" srcId="{9FB7F715-727B-4744-B86F-A1D62359E36F}" destId="{1AE34135-C03D-492D-8EC2-F03ECB00C749}" srcOrd="7" destOrd="0" parTransId="{0F23AD9E-B406-49BC-AB4D-246CB569CE8B}" sibTransId="{2595CD5A-D80C-4ECE-8EF6-2EBFEBB6A9B7}"/>
    <dgm:cxn modelId="{A40E9786-AA5B-489F-84D4-F143497646BA}" type="presOf" srcId="{605A4C36-F092-4B47-BECA-A4393E516D37}" destId="{E5ED61ED-BABF-408B-8814-57DBB071ED12}" srcOrd="0" destOrd="0" presId="urn:microsoft.com/office/officeart/2008/layout/LinedList"/>
    <dgm:cxn modelId="{8D626989-DBC7-4CCC-80A1-87A15113572A}" srcId="{9FB7F715-727B-4744-B86F-A1D62359E36F}" destId="{605A4C36-F092-4B47-BECA-A4393E516D37}" srcOrd="2" destOrd="0" parTransId="{FA4FC360-CCA1-4D9C-9CBB-85249E5ADA1A}" sibTransId="{6A60F0DB-2707-4516-8D70-E594AF71D1E0}"/>
    <dgm:cxn modelId="{65D05792-06E3-4FA2-AE05-18D62F864040}" type="presOf" srcId="{DDD3AB00-6F60-4D61-87D0-8D84BC7C0E2B}" destId="{8867E6DD-7DF4-49CD-8EA5-98A8C994A063}" srcOrd="0" destOrd="0" presId="urn:microsoft.com/office/officeart/2008/layout/LinedList"/>
    <dgm:cxn modelId="{A70717AE-5B61-4357-9FDF-BF7B22BBEB6E}" srcId="{9FB7F715-727B-4744-B86F-A1D62359E36F}" destId="{DDD3AB00-6F60-4D61-87D0-8D84BC7C0E2B}" srcOrd="6" destOrd="0" parTransId="{EFAB3229-DE42-4C60-B1B3-891A70DEE3FE}" sibTransId="{D75AFFC4-A295-4918-B981-63C164E81A6B}"/>
    <dgm:cxn modelId="{C50A53C9-7D30-4C86-B225-C832FAF8E042}" type="presOf" srcId="{1AE34135-C03D-492D-8EC2-F03ECB00C749}" destId="{68DAB5D4-1BCC-4850-B49B-22CD453AAD2F}" srcOrd="0" destOrd="0" presId="urn:microsoft.com/office/officeart/2008/layout/LinedList"/>
    <dgm:cxn modelId="{97CFAADC-6ED8-456E-B034-00248434A9DA}" srcId="{9FB7F715-727B-4744-B86F-A1D62359E36F}" destId="{622C178C-9837-402C-BC36-7CC2D2ECBA08}" srcOrd="0" destOrd="0" parTransId="{D019DF57-55D9-40F8-A7A4-C144EE03CDFE}" sibTransId="{E2E8980D-4BCB-4830-86A2-A525AA555FFD}"/>
    <dgm:cxn modelId="{D51322F6-8F25-43EC-BE8B-711F5062079D}" type="presOf" srcId="{8877AB61-6995-43B4-A155-897E7FB7DD31}" destId="{F4FD1505-F187-46A6-B979-6FE13ED7024A}" srcOrd="0" destOrd="0" presId="urn:microsoft.com/office/officeart/2008/layout/LinedList"/>
    <dgm:cxn modelId="{7AE54012-4F7F-4BF9-9DF3-B2B77DAC9EB8}" type="presParOf" srcId="{DDFD87A6-BE00-4FFC-8AD9-32FB8584EF16}" destId="{88BCD8B8-561B-4F98-A19D-9A692A9CA3DD}" srcOrd="0" destOrd="0" presId="urn:microsoft.com/office/officeart/2008/layout/LinedList"/>
    <dgm:cxn modelId="{A4255F9F-B832-49C2-9F17-0AF820716B04}" type="presParOf" srcId="{DDFD87A6-BE00-4FFC-8AD9-32FB8584EF16}" destId="{CDFA2BD6-458D-4688-8C4E-E1623FF66786}" srcOrd="1" destOrd="0" presId="urn:microsoft.com/office/officeart/2008/layout/LinedList"/>
    <dgm:cxn modelId="{61CF75A0-A078-480D-8D67-162AC9433DF9}" type="presParOf" srcId="{CDFA2BD6-458D-4688-8C4E-E1623FF66786}" destId="{5FE6E6A9-5BEE-4AB3-87B4-B4FEEABED288}" srcOrd="0" destOrd="0" presId="urn:microsoft.com/office/officeart/2008/layout/LinedList"/>
    <dgm:cxn modelId="{BE8C119F-641D-4746-A919-695B052F57D6}" type="presParOf" srcId="{CDFA2BD6-458D-4688-8C4E-E1623FF66786}" destId="{B655E1EA-5CD4-43B8-85F6-91872739B115}" srcOrd="1" destOrd="0" presId="urn:microsoft.com/office/officeart/2008/layout/LinedList"/>
    <dgm:cxn modelId="{004DBB3F-2E68-4683-AA05-AE8CFFB462CA}" type="presParOf" srcId="{DDFD87A6-BE00-4FFC-8AD9-32FB8584EF16}" destId="{2E9C004D-4255-476F-A9CB-BCF0463C5A72}" srcOrd="2" destOrd="0" presId="urn:microsoft.com/office/officeart/2008/layout/LinedList"/>
    <dgm:cxn modelId="{75A57895-CC0E-44A3-81F3-BBBA4D611A19}" type="presParOf" srcId="{DDFD87A6-BE00-4FFC-8AD9-32FB8584EF16}" destId="{3E87F6EA-107E-4A74-AF86-AECBD08E8D1D}" srcOrd="3" destOrd="0" presId="urn:microsoft.com/office/officeart/2008/layout/LinedList"/>
    <dgm:cxn modelId="{E2123069-D5BB-4178-97D3-5590334D26B9}" type="presParOf" srcId="{3E87F6EA-107E-4A74-AF86-AECBD08E8D1D}" destId="{325168A3-C4AE-48E5-AB8B-70F73A03353C}" srcOrd="0" destOrd="0" presId="urn:microsoft.com/office/officeart/2008/layout/LinedList"/>
    <dgm:cxn modelId="{AD437FEC-2EEC-46B1-A85D-79C40438C88F}" type="presParOf" srcId="{3E87F6EA-107E-4A74-AF86-AECBD08E8D1D}" destId="{EA718649-99E6-4D4E-AF29-BB6D362C6C67}" srcOrd="1" destOrd="0" presId="urn:microsoft.com/office/officeart/2008/layout/LinedList"/>
    <dgm:cxn modelId="{2CE40870-7A7B-42B8-A9C2-ABE1F2FF343E}" type="presParOf" srcId="{DDFD87A6-BE00-4FFC-8AD9-32FB8584EF16}" destId="{523A22A6-709B-4DE9-91DC-56CDED872737}" srcOrd="4" destOrd="0" presId="urn:microsoft.com/office/officeart/2008/layout/LinedList"/>
    <dgm:cxn modelId="{F919A55B-EED8-4165-B74F-703CF6C72617}" type="presParOf" srcId="{DDFD87A6-BE00-4FFC-8AD9-32FB8584EF16}" destId="{1713A610-41CD-4953-AF93-897557E82F6B}" srcOrd="5" destOrd="0" presId="urn:microsoft.com/office/officeart/2008/layout/LinedList"/>
    <dgm:cxn modelId="{C991971C-6752-4182-A604-82103C50EF78}" type="presParOf" srcId="{1713A610-41CD-4953-AF93-897557E82F6B}" destId="{E5ED61ED-BABF-408B-8814-57DBB071ED12}" srcOrd="0" destOrd="0" presId="urn:microsoft.com/office/officeart/2008/layout/LinedList"/>
    <dgm:cxn modelId="{0F5EEA68-4E51-481F-B2B8-3BE67FC18121}" type="presParOf" srcId="{1713A610-41CD-4953-AF93-897557E82F6B}" destId="{54A6930F-3221-44EE-942C-3D97ED196E6F}" srcOrd="1" destOrd="0" presId="urn:microsoft.com/office/officeart/2008/layout/LinedList"/>
    <dgm:cxn modelId="{C6D2BB16-86B0-4456-B96F-B7B9BC816BBB}" type="presParOf" srcId="{DDFD87A6-BE00-4FFC-8AD9-32FB8584EF16}" destId="{0EDF5340-06CB-4FF5-94E2-D330061AA474}" srcOrd="6" destOrd="0" presId="urn:microsoft.com/office/officeart/2008/layout/LinedList"/>
    <dgm:cxn modelId="{C8861368-A44B-4D6D-81B7-2806AD50F993}" type="presParOf" srcId="{DDFD87A6-BE00-4FFC-8AD9-32FB8584EF16}" destId="{B2248C50-1D35-4D28-B3C5-810ED4442CE1}" srcOrd="7" destOrd="0" presId="urn:microsoft.com/office/officeart/2008/layout/LinedList"/>
    <dgm:cxn modelId="{BF40E632-70EB-4F83-9AE8-E3B9811BD6E6}" type="presParOf" srcId="{B2248C50-1D35-4D28-B3C5-810ED4442CE1}" destId="{A214B3CE-26CE-491B-B423-F651F41AA91F}" srcOrd="0" destOrd="0" presId="urn:microsoft.com/office/officeart/2008/layout/LinedList"/>
    <dgm:cxn modelId="{8E7F6926-9524-4D21-A299-158F26DE86D4}" type="presParOf" srcId="{B2248C50-1D35-4D28-B3C5-810ED4442CE1}" destId="{B9650BF4-A354-4A1D-AE61-A5D8FC56AAF1}" srcOrd="1" destOrd="0" presId="urn:microsoft.com/office/officeart/2008/layout/LinedList"/>
    <dgm:cxn modelId="{F11516FA-4036-4055-83A1-481509FB06A6}" type="presParOf" srcId="{DDFD87A6-BE00-4FFC-8AD9-32FB8584EF16}" destId="{A468BCBB-12E9-43E2-9668-6D0E165A73F7}" srcOrd="8" destOrd="0" presId="urn:microsoft.com/office/officeart/2008/layout/LinedList"/>
    <dgm:cxn modelId="{D394D55F-1592-4FF8-9657-B17ECE45BCD0}" type="presParOf" srcId="{DDFD87A6-BE00-4FFC-8AD9-32FB8584EF16}" destId="{DF2A7ABA-0765-4953-8313-9ECFE33139BD}" srcOrd="9" destOrd="0" presId="urn:microsoft.com/office/officeart/2008/layout/LinedList"/>
    <dgm:cxn modelId="{DB811BDA-D88C-4419-A669-AD77F799AE7C}" type="presParOf" srcId="{DF2A7ABA-0765-4953-8313-9ECFE33139BD}" destId="{F4FD1505-F187-46A6-B979-6FE13ED7024A}" srcOrd="0" destOrd="0" presId="urn:microsoft.com/office/officeart/2008/layout/LinedList"/>
    <dgm:cxn modelId="{FD055B8B-309F-46D9-8973-98496F443494}" type="presParOf" srcId="{DF2A7ABA-0765-4953-8313-9ECFE33139BD}" destId="{D1E935B3-3AD6-4BA4-A74D-D9A2CAD23FB3}" srcOrd="1" destOrd="0" presId="urn:microsoft.com/office/officeart/2008/layout/LinedList"/>
    <dgm:cxn modelId="{1E942E47-AF5C-4EAE-B6BC-31C1BA80CA37}" type="presParOf" srcId="{DDFD87A6-BE00-4FFC-8AD9-32FB8584EF16}" destId="{78A7CC45-89EA-4A39-BD53-4E33C2A25E18}" srcOrd="10" destOrd="0" presId="urn:microsoft.com/office/officeart/2008/layout/LinedList"/>
    <dgm:cxn modelId="{F01F2962-67E1-4209-9EDE-77632E533A9E}" type="presParOf" srcId="{DDFD87A6-BE00-4FFC-8AD9-32FB8584EF16}" destId="{8BA8AE6C-33A0-4C9A-8033-F4AC2A5B7B97}" srcOrd="11" destOrd="0" presId="urn:microsoft.com/office/officeart/2008/layout/LinedList"/>
    <dgm:cxn modelId="{DF8BD072-CFFB-4CEE-BFF1-3ED803F2E305}" type="presParOf" srcId="{8BA8AE6C-33A0-4C9A-8033-F4AC2A5B7B97}" destId="{10462E78-5299-41C2-836C-54E796D96128}" srcOrd="0" destOrd="0" presId="urn:microsoft.com/office/officeart/2008/layout/LinedList"/>
    <dgm:cxn modelId="{844811FC-B126-4A4B-B966-E54C85535EE0}" type="presParOf" srcId="{8BA8AE6C-33A0-4C9A-8033-F4AC2A5B7B97}" destId="{8470B6C9-1EBA-4973-8BF4-96FF86A08999}" srcOrd="1" destOrd="0" presId="urn:microsoft.com/office/officeart/2008/layout/LinedList"/>
    <dgm:cxn modelId="{DD749EFF-5A16-4EAE-8632-EB145D5CA793}" type="presParOf" srcId="{DDFD87A6-BE00-4FFC-8AD9-32FB8584EF16}" destId="{6793A82B-92D1-493F-88F3-F63281A3EEEC}" srcOrd="12" destOrd="0" presId="urn:microsoft.com/office/officeart/2008/layout/LinedList"/>
    <dgm:cxn modelId="{B13FCC48-FCF4-43F7-B037-DE16997D816D}" type="presParOf" srcId="{DDFD87A6-BE00-4FFC-8AD9-32FB8584EF16}" destId="{947A6416-740A-4CE6-86BF-3DAD3F7D2A0D}" srcOrd="13" destOrd="0" presId="urn:microsoft.com/office/officeart/2008/layout/LinedList"/>
    <dgm:cxn modelId="{F827B186-13B1-47F3-A7C6-5D12BA442BCB}" type="presParOf" srcId="{947A6416-740A-4CE6-86BF-3DAD3F7D2A0D}" destId="{8867E6DD-7DF4-49CD-8EA5-98A8C994A063}" srcOrd="0" destOrd="0" presId="urn:microsoft.com/office/officeart/2008/layout/LinedList"/>
    <dgm:cxn modelId="{E8639C4E-FD73-4110-AF4A-9411E7957685}" type="presParOf" srcId="{947A6416-740A-4CE6-86BF-3DAD3F7D2A0D}" destId="{057A23EE-5E02-434D-B32D-F1D429158235}" srcOrd="1" destOrd="0" presId="urn:microsoft.com/office/officeart/2008/layout/LinedList"/>
    <dgm:cxn modelId="{9D021476-3C14-4082-9FC8-B11D0D390A67}" type="presParOf" srcId="{DDFD87A6-BE00-4FFC-8AD9-32FB8584EF16}" destId="{BF79E20D-D15C-4553-844E-EDC7AE3F06BA}" srcOrd="14" destOrd="0" presId="urn:microsoft.com/office/officeart/2008/layout/LinedList"/>
    <dgm:cxn modelId="{EFBB9906-9742-4F0A-AB9E-6ECF1DFA6A25}" type="presParOf" srcId="{DDFD87A6-BE00-4FFC-8AD9-32FB8584EF16}" destId="{F0A9D6B8-FC57-4A01-B6CF-D4429928A1FA}" srcOrd="15" destOrd="0" presId="urn:microsoft.com/office/officeart/2008/layout/LinedList"/>
    <dgm:cxn modelId="{AC2DCEAD-DFD5-43CD-9800-730C9F1A5256}" type="presParOf" srcId="{F0A9D6B8-FC57-4A01-B6CF-D4429928A1FA}" destId="{68DAB5D4-1BCC-4850-B49B-22CD453AAD2F}" srcOrd="0" destOrd="0" presId="urn:microsoft.com/office/officeart/2008/layout/LinedList"/>
    <dgm:cxn modelId="{4943864A-3A7C-4568-A292-9F75881ED933}" type="presParOf" srcId="{F0A9D6B8-FC57-4A01-B6CF-D4429928A1FA}" destId="{FF796982-5E9B-444C-8105-5F8245E907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FB7F715-727B-4744-B86F-A1D62359E36F}" type="doc">
      <dgm:prSet loTypeId="urn:microsoft.com/office/officeart/2008/layout/LinedList" loCatId="list" qsTypeId="urn:microsoft.com/office/officeart/2005/8/quickstyle/simple1" qsCatId="simple" csTypeId="urn:microsoft.com/office/officeart/2005/8/colors/accent1_2" csCatId="accent1" phldr="1"/>
      <dgm:spPr/>
      <dgm:t>
        <a:bodyPr/>
        <a:lstStyle/>
        <a:p>
          <a:endParaRPr lang="en-US"/>
        </a:p>
      </dgm:t>
    </dgm:pt>
    <dgm:pt modelId="{622C178C-9837-402C-BC36-7CC2D2ECBA08}">
      <dgm:prSet/>
      <dgm:spPr/>
      <dgm:t>
        <a:bodyPr/>
        <a:lstStyle/>
        <a:p>
          <a:r>
            <a:rPr lang="en-US" dirty="0"/>
            <a:t>January 31, 2024 – Biogen stops tests and abandons the drug</a:t>
          </a:r>
        </a:p>
      </dgm:t>
    </dgm:pt>
    <dgm:pt modelId="{D019DF57-55D9-40F8-A7A4-C144EE03CDFE}" type="parTrans" cxnId="{97CFAADC-6ED8-456E-B034-00248434A9DA}">
      <dgm:prSet/>
      <dgm:spPr/>
      <dgm:t>
        <a:bodyPr/>
        <a:lstStyle/>
        <a:p>
          <a:endParaRPr lang="en-US"/>
        </a:p>
      </dgm:t>
    </dgm:pt>
    <dgm:pt modelId="{E2E8980D-4BCB-4830-86A2-A525AA555FFD}" type="sibTrans" cxnId="{97CFAADC-6ED8-456E-B034-00248434A9DA}">
      <dgm:prSet/>
      <dgm:spPr/>
      <dgm:t>
        <a:bodyPr/>
        <a:lstStyle/>
        <a:p>
          <a:endParaRPr lang="en-US"/>
        </a:p>
      </dgm:t>
    </dgm:pt>
    <dgm:pt modelId="{081F4A9B-8748-4A17-A361-7A93167C4415}">
      <dgm:prSet/>
      <dgm:spPr/>
      <dgm:t>
        <a:bodyPr/>
        <a:lstStyle/>
        <a:p>
          <a:r>
            <a:rPr lang="en-US" dirty="0">
              <a:hlinkClick xmlns:r="http://schemas.openxmlformats.org/officeDocument/2006/relationships" r:id="rId1"/>
            </a:rPr>
            <a:t>https://www.nytimes.com/2024/01/31/business/biogen-alzheimers-aduhelm.html</a:t>
          </a:r>
          <a:r>
            <a:rPr lang="en-US" dirty="0"/>
            <a:t> </a:t>
          </a:r>
        </a:p>
      </dgm:t>
    </dgm:pt>
    <dgm:pt modelId="{7422FFD1-E1F1-4899-AE7D-1B889EB2CA7A}" type="parTrans" cxnId="{961EA319-E9D5-4C1F-8BD5-603443048122}">
      <dgm:prSet/>
      <dgm:spPr/>
      <dgm:t>
        <a:bodyPr/>
        <a:lstStyle/>
        <a:p>
          <a:endParaRPr lang="en-US"/>
        </a:p>
      </dgm:t>
    </dgm:pt>
    <dgm:pt modelId="{F78C7688-22C9-4609-8751-025C37BDBA80}" type="sibTrans" cxnId="{961EA319-E9D5-4C1F-8BD5-603443048122}">
      <dgm:prSet/>
      <dgm:spPr/>
      <dgm:t>
        <a:bodyPr/>
        <a:lstStyle/>
        <a:p>
          <a:endParaRPr lang="en-US"/>
        </a:p>
      </dgm:t>
    </dgm:pt>
    <dgm:pt modelId="{605A4C36-F092-4B47-BECA-A4393E516D37}">
      <dgm:prSet/>
      <dgm:spPr/>
      <dgm:t>
        <a:bodyPr/>
        <a:lstStyle/>
        <a:p>
          <a:r>
            <a:rPr lang="en-US" dirty="0"/>
            <a:t>And then March 7, 2024</a:t>
          </a:r>
        </a:p>
      </dgm:t>
    </dgm:pt>
    <dgm:pt modelId="{FA4FC360-CCA1-4D9C-9CBB-85249E5ADA1A}" type="parTrans" cxnId="{8D626989-DBC7-4CCC-80A1-87A15113572A}">
      <dgm:prSet/>
      <dgm:spPr/>
      <dgm:t>
        <a:bodyPr/>
        <a:lstStyle/>
        <a:p>
          <a:endParaRPr lang="en-US"/>
        </a:p>
      </dgm:t>
    </dgm:pt>
    <dgm:pt modelId="{6A60F0DB-2707-4516-8D70-E594AF71D1E0}" type="sibTrans" cxnId="{8D626989-DBC7-4CCC-80A1-87A15113572A}">
      <dgm:prSet/>
      <dgm:spPr/>
      <dgm:t>
        <a:bodyPr/>
        <a:lstStyle/>
        <a:p>
          <a:endParaRPr lang="en-US"/>
        </a:p>
      </dgm:t>
    </dgm:pt>
    <dgm:pt modelId="{364EEB3E-415B-4888-BF45-419E804AE7AA}">
      <dgm:prSet/>
      <dgm:spPr/>
      <dgm:t>
        <a:bodyPr/>
        <a:lstStyle/>
        <a:p>
          <a:endParaRPr lang="en-US" dirty="0"/>
        </a:p>
      </dgm:t>
    </dgm:pt>
    <dgm:pt modelId="{4D308CB1-30DA-4E6A-B0CE-EADF66D4DACD}" type="parTrans" cxnId="{F186D649-5488-4D5F-827C-3EC2FDBA5F83}">
      <dgm:prSet/>
      <dgm:spPr/>
      <dgm:t>
        <a:bodyPr/>
        <a:lstStyle/>
        <a:p>
          <a:endParaRPr lang="en-US"/>
        </a:p>
      </dgm:t>
    </dgm:pt>
    <dgm:pt modelId="{527E76D1-28D8-417F-9789-860EE3D72649}" type="sibTrans" cxnId="{F186D649-5488-4D5F-827C-3EC2FDBA5F83}">
      <dgm:prSet/>
      <dgm:spPr/>
      <dgm:t>
        <a:bodyPr/>
        <a:lstStyle/>
        <a:p>
          <a:endParaRPr lang="en-US"/>
        </a:p>
      </dgm:t>
    </dgm:pt>
    <dgm:pt modelId="{8877AB61-6995-43B4-A155-897E7FB7DD31}">
      <dgm:prSet/>
      <dgm:spPr/>
      <dgm:t>
        <a:bodyPr/>
        <a:lstStyle/>
        <a:p>
          <a:endParaRPr lang="en-US" dirty="0"/>
        </a:p>
      </dgm:t>
    </dgm:pt>
    <dgm:pt modelId="{C3D35C88-8BEA-450E-B04F-FC7299806465}" type="parTrans" cxnId="{73385E64-01D1-4A01-A1FD-12B2C4D58738}">
      <dgm:prSet/>
      <dgm:spPr/>
      <dgm:t>
        <a:bodyPr/>
        <a:lstStyle/>
        <a:p>
          <a:endParaRPr lang="en-US"/>
        </a:p>
      </dgm:t>
    </dgm:pt>
    <dgm:pt modelId="{39DD7944-BB7B-40C1-9DDD-600E20AA2756}" type="sibTrans" cxnId="{73385E64-01D1-4A01-A1FD-12B2C4D58738}">
      <dgm:prSet/>
      <dgm:spPr/>
      <dgm:t>
        <a:bodyPr/>
        <a:lstStyle/>
        <a:p>
          <a:endParaRPr lang="en-US"/>
        </a:p>
      </dgm:t>
    </dgm:pt>
    <dgm:pt modelId="{CDD06E54-4A16-4720-A1A5-9F7038172771}">
      <dgm:prSet/>
      <dgm:spPr/>
      <dgm:t>
        <a:bodyPr/>
        <a:lstStyle/>
        <a:p>
          <a:endParaRPr lang="en-US" dirty="0"/>
        </a:p>
      </dgm:t>
    </dgm:pt>
    <dgm:pt modelId="{F07788A9-9CC4-471F-9F72-7C04F0AE608F}" type="parTrans" cxnId="{D6358974-A8F8-44B0-9344-3CB68721F2A3}">
      <dgm:prSet/>
      <dgm:spPr/>
      <dgm:t>
        <a:bodyPr/>
        <a:lstStyle/>
        <a:p>
          <a:endParaRPr lang="en-US"/>
        </a:p>
      </dgm:t>
    </dgm:pt>
    <dgm:pt modelId="{0D6698DB-877C-46CB-A771-B3AA227BCC7D}" type="sibTrans" cxnId="{D6358974-A8F8-44B0-9344-3CB68721F2A3}">
      <dgm:prSet/>
      <dgm:spPr/>
      <dgm:t>
        <a:bodyPr/>
        <a:lstStyle/>
        <a:p>
          <a:endParaRPr lang="en-US"/>
        </a:p>
      </dgm:t>
    </dgm:pt>
    <dgm:pt modelId="{DDD3AB00-6F60-4D61-87D0-8D84BC7C0E2B}">
      <dgm:prSet/>
      <dgm:spPr/>
      <dgm:t>
        <a:bodyPr/>
        <a:lstStyle/>
        <a:p>
          <a:endParaRPr lang="en-US" dirty="0"/>
        </a:p>
      </dgm:t>
    </dgm:pt>
    <dgm:pt modelId="{EFAB3229-DE42-4C60-B1B3-891A70DEE3FE}" type="parTrans" cxnId="{A70717AE-5B61-4357-9FDF-BF7B22BBEB6E}">
      <dgm:prSet/>
      <dgm:spPr/>
      <dgm:t>
        <a:bodyPr/>
        <a:lstStyle/>
        <a:p>
          <a:endParaRPr lang="en-US"/>
        </a:p>
      </dgm:t>
    </dgm:pt>
    <dgm:pt modelId="{D75AFFC4-A295-4918-B981-63C164E81A6B}" type="sibTrans" cxnId="{A70717AE-5B61-4357-9FDF-BF7B22BBEB6E}">
      <dgm:prSet/>
      <dgm:spPr/>
      <dgm:t>
        <a:bodyPr/>
        <a:lstStyle/>
        <a:p>
          <a:endParaRPr lang="en-US"/>
        </a:p>
      </dgm:t>
    </dgm:pt>
    <dgm:pt modelId="{1AE34135-C03D-492D-8EC2-F03ECB00C749}">
      <dgm:prSet/>
      <dgm:spPr/>
      <dgm:t>
        <a:bodyPr/>
        <a:lstStyle/>
        <a:p>
          <a:endParaRPr lang="en-US" dirty="0"/>
        </a:p>
      </dgm:t>
    </dgm:pt>
    <dgm:pt modelId="{0F23AD9E-B406-49BC-AB4D-246CB569CE8B}" type="parTrans" cxnId="{D111CA5A-1E94-4E27-BFBB-E7482BB193DB}">
      <dgm:prSet/>
      <dgm:spPr/>
      <dgm:t>
        <a:bodyPr/>
        <a:lstStyle/>
        <a:p>
          <a:endParaRPr lang="en-US"/>
        </a:p>
      </dgm:t>
    </dgm:pt>
    <dgm:pt modelId="{2595CD5A-D80C-4ECE-8EF6-2EBFEBB6A9B7}" type="sibTrans" cxnId="{D111CA5A-1E94-4E27-BFBB-E7482BB193DB}">
      <dgm:prSet/>
      <dgm:spPr/>
      <dgm:t>
        <a:bodyPr/>
        <a:lstStyle/>
        <a:p>
          <a:endParaRPr lang="en-US"/>
        </a:p>
      </dgm:t>
    </dgm:pt>
    <dgm:pt modelId="{DDFD87A6-BE00-4FFC-8AD9-32FB8584EF16}" type="pres">
      <dgm:prSet presAssocID="{9FB7F715-727B-4744-B86F-A1D62359E36F}" presName="vert0" presStyleCnt="0">
        <dgm:presLayoutVars>
          <dgm:dir/>
          <dgm:animOne val="branch"/>
          <dgm:animLvl val="lvl"/>
        </dgm:presLayoutVars>
      </dgm:prSet>
      <dgm:spPr/>
    </dgm:pt>
    <dgm:pt modelId="{88BCD8B8-561B-4F98-A19D-9A692A9CA3DD}" type="pres">
      <dgm:prSet presAssocID="{622C178C-9837-402C-BC36-7CC2D2ECBA08}" presName="thickLine" presStyleLbl="alignNode1" presStyleIdx="0" presStyleCnt="8"/>
      <dgm:spPr/>
    </dgm:pt>
    <dgm:pt modelId="{CDFA2BD6-458D-4688-8C4E-E1623FF66786}" type="pres">
      <dgm:prSet presAssocID="{622C178C-9837-402C-BC36-7CC2D2ECBA08}" presName="horz1" presStyleCnt="0"/>
      <dgm:spPr/>
    </dgm:pt>
    <dgm:pt modelId="{5FE6E6A9-5BEE-4AB3-87B4-B4FEEABED288}" type="pres">
      <dgm:prSet presAssocID="{622C178C-9837-402C-BC36-7CC2D2ECBA08}" presName="tx1" presStyleLbl="revTx" presStyleIdx="0" presStyleCnt="8"/>
      <dgm:spPr/>
    </dgm:pt>
    <dgm:pt modelId="{B655E1EA-5CD4-43B8-85F6-91872739B115}" type="pres">
      <dgm:prSet presAssocID="{622C178C-9837-402C-BC36-7CC2D2ECBA08}" presName="vert1" presStyleCnt="0"/>
      <dgm:spPr/>
    </dgm:pt>
    <dgm:pt modelId="{2E9C004D-4255-476F-A9CB-BCF0463C5A72}" type="pres">
      <dgm:prSet presAssocID="{081F4A9B-8748-4A17-A361-7A93167C4415}" presName="thickLine" presStyleLbl="alignNode1" presStyleIdx="1" presStyleCnt="8"/>
      <dgm:spPr/>
    </dgm:pt>
    <dgm:pt modelId="{3E87F6EA-107E-4A74-AF86-AECBD08E8D1D}" type="pres">
      <dgm:prSet presAssocID="{081F4A9B-8748-4A17-A361-7A93167C4415}" presName="horz1" presStyleCnt="0"/>
      <dgm:spPr/>
    </dgm:pt>
    <dgm:pt modelId="{325168A3-C4AE-48E5-AB8B-70F73A03353C}" type="pres">
      <dgm:prSet presAssocID="{081F4A9B-8748-4A17-A361-7A93167C4415}" presName="tx1" presStyleLbl="revTx" presStyleIdx="1" presStyleCnt="8"/>
      <dgm:spPr/>
    </dgm:pt>
    <dgm:pt modelId="{EA718649-99E6-4D4E-AF29-BB6D362C6C67}" type="pres">
      <dgm:prSet presAssocID="{081F4A9B-8748-4A17-A361-7A93167C4415}" presName="vert1" presStyleCnt="0"/>
      <dgm:spPr/>
    </dgm:pt>
    <dgm:pt modelId="{523A22A6-709B-4DE9-91DC-56CDED872737}" type="pres">
      <dgm:prSet presAssocID="{605A4C36-F092-4B47-BECA-A4393E516D37}" presName="thickLine" presStyleLbl="alignNode1" presStyleIdx="2" presStyleCnt="8"/>
      <dgm:spPr/>
    </dgm:pt>
    <dgm:pt modelId="{1713A610-41CD-4953-AF93-897557E82F6B}" type="pres">
      <dgm:prSet presAssocID="{605A4C36-F092-4B47-BECA-A4393E516D37}" presName="horz1" presStyleCnt="0"/>
      <dgm:spPr/>
    </dgm:pt>
    <dgm:pt modelId="{E5ED61ED-BABF-408B-8814-57DBB071ED12}" type="pres">
      <dgm:prSet presAssocID="{605A4C36-F092-4B47-BECA-A4393E516D37}" presName="tx1" presStyleLbl="revTx" presStyleIdx="2" presStyleCnt="8"/>
      <dgm:spPr/>
    </dgm:pt>
    <dgm:pt modelId="{54A6930F-3221-44EE-942C-3D97ED196E6F}" type="pres">
      <dgm:prSet presAssocID="{605A4C36-F092-4B47-BECA-A4393E516D37}" presName="vert1" presStyleCnt="0"/>
      <dgm:spPr/>
    </dgm:pt>
    <dgm:pt modelId="{0EDF5340-06CB-4FF5-94E2-D330061AA474}" type="pres">
      <dgm:prSet presAssocID="{364EEB3E-415B-4888-BF45-419E804AE7AA}" presName="thickLine" presStyleLbl="alignNode1" presStyleIdx="3" presStyleCnt="8"/>
      <dgm:spPr/>
    </dgm:pt>
    <dgm:pt modelId="{B2248C50-1D35-4D28-B3C5-810ED4442CE1}" type="pres">
      <dgm:prSet presAssocID="{364EEB3E-415B-4888-BF45-419E804AE7AA}" presName="horz1" presStyleCnt="0"/>
      <dgm:spPr/>
    </dgm:pt>
    <dgm:pt modelId="{A214B3CE-26CE-491B-B423-F651F41AA91F}" type="pres">
      <dgm:prSet presAssocID="{364EEB3E-415B-4888-BF45-419E804AE7AA}" presName="tx1" presStyleLbl="revTx" presStyleIdx="3" presStyleCnt="8"/>
      <dgm:spPr/>
    </dgm:pt>
    <dgm:pt modelId="{B9650BF4-A354-4A1D-AE61-A5D8FC56AAF1}" type="pres">
      <dgm:prSet presAssocID="{364EEB3E-415B-4888-BF45-419E804AE7AA}" presName="vert1" presStyleCnt="0"/>
      <dgm:spPr/>
    </dgm:pt>
    <dgm:pt modelId="{A468BCBB-12E9-43E2-9668-6D0E165A73F7}" type="pres">
      <dgm:prSet presAssocID="{8877AB61-6995-43B4-A155-897E7FB7DD31}" presName="thickLine" presStyleLbl="alignNode1" presStyleIdx="4" presStyleCnt="8"/>
      <dgm:spPr/>
    </dgm:pt>
    <dgm:pt modelId="{DF2A7ABA-0765-4953-8313-9ECFE33139BD}" type="pres">
      <dgm:prSet presAssocID="{8877AB61-6995-43B4-A155-897E7FB7DD31}" presName="horz1" presStyleCnt="0"/>
      <dgm:spPr/>
    </dgm:pt>
    <dgm:pt modelId="{F4FD1505-F187-46A6-B979-6FE13ED7024A}" type="pres">
      <dgm:prSet presAssocID="{8877AB61-6995-43B4-A155-897E7FB7DD31}" presName="tx1" presStyleLbl="revTx" presStyleIdx="4" presStyleCnt="8"/>
      <dgm:spPr/>
    </dgm:pt>
    <dgm:pt modelId="{D1E935B3-3AD6-4BA4-A74D-D9A2CAD23FB3}" type="pres">
      <dgm:prSet presAssocID="{8877AB61-6995-43B4-A155-897E7FB7DD31}" presName="vert1" presStyleCnt="0"/>
      <dgm:spPr/>
    </dgm:pt>
    <dgm:pt modelId="{78A7CC45-89EA-4A39-BD53-4E33C2A25E18}" type="pres">
      <dgm:prSet presAssocID="{CDD06E54-4A16-4720-A1A5-9F7038172771}" presName="thickLine" presStyleLbl="alignNode1" presStyleIdx="5" presStyleCnt="8"/>
      <dgm:spPr/>
    </dgm:pt>
    <dgm:pt modelId="{8BA8AE6C-33A0-4C9A-8033-F4AC2A5B7B97}" type="pres">
      <dgm:prSet presAssocID="{CDD06E54-4A16-4720-A1A5-9F7038172771}" presName="horz1" presStyleCnt="0"/>
      <dgm:spPr/>
    </dgm:pt>
    <dgm:pt modelId="{10462E78-5299-41C2-836C-54E796D96128}" type="pres">
      <dgm:prSet presAssocID="{CDD06E54-4A16-4720-A1A5-9F7038172771}" presName="tx1" presStyleLbl="revTx" presStyleIdx="5" presStyleCnt="8"/>
      <dgm:spPr/>
    </dgm:pt>
    <dgm:pt modelId="{8470B6C9-1EBA-4973-8BF4-96FF86A08999}" type="pres">
      <dgm:prSet presAssocID="{CDD06E54-4A16-4720-A1A5-9F7038172771}" presName="vert1" presStyleCnt="0"/>
      <dgm:spPr/>
    </dgm:pt>
    <dgm:pt modelId="{6793A82B-92D1-493F-88F3-F63281A3EEEC}" type="pres">
      <dgm:prSet presAssocID="{DDD3AB00-6F60-4D61-87D0-8D84BC7C0E2B}" presName="thickLine" presStyleLbl="alignNode1" presStyleIdx="6" presStyleCnt="8"/>
      <dgm:spPr/>
    </dgm:pt>
    <dgm:pt modelId="{947A6416-740A-4CE6-86BF-3DAD3F7D2A0D}" type="pres">
      <dgm:prSet presAssocID="{DDD3AB00-6F60-4D61-87D0-8D84BC7C0E2B}" presName="horz1" presStyleCnt="0"/>
      <dgm:spPr/>
    </dgm:pt>
    <dgm:pt modelId="{8867E6DD-7DF4-49CD-8EA5-98A8C994A063}" type="pres">
      <dgm:prSet presAssocID="{DDD3AB00-6F60-4D61-87D0-8D84BC7C0E2B}" presName="tx1" presStyleLbl="revTx" presStyleIdx="6" presStyleCnt="8"/>
      <dgm:spPr/>
    </dgm:pt>
    <dgm:pt modelId="{057A23EE-5E02-434D-B32D-F1D429158235}" type="pres">
      <dgm:prSet presAssocID="{DDD3AB00-6F60-4D61-87D0-8D84BC7C0E2B}" presName="vert1" presStyleCnt="0"/>
      <dgm:spPr/>
    </dgm:pt>
    <dgm:pt modelId="{BF79E20D-D15C-4553-844E-EDC7AE3F06BA}" type="pres">
      <dgm:prSet presAssocID="{1AE34135-C03D-492D-8EC2-F03ECB00C749}" presName="thickLine" presStyleLbl="alignNode1" presStyleIdx="7" presStyleCnt="8"/>
      <dgm:spPr/>
    </dgm:pt>
    <dgm:pt modelId="{F0A9D6B8-FC57-4A01-B6CF-D4429928A1FA}" type="pres">
      <dgm:prSet presAssocID="{1AE34135-C03D-492D-8EC2-F03ECB00C749}" presName="horz1" presStyleCnt="0"/>
      <dgm:spPr/>
    </dgm:pt>
    <dgm:pt modelId="{68DAB5D4-1BCC-4850-B49B-22CD453AAD2F}" type="pres">
      <dgm:prSet presAssocID="{1AE34135-C03D-492D-8EC2-F03ECB00C749}" presName="tx1" presStyleLbl="revTx" presStyleIdx="7" presStyleCnt="8"/>
      <dgm:spPr/>
    </dgm:pt>
    <dgm:pt modelId="{FF796982-5E9B-444C-8105-5F8245E907CF}" type="pres">
      <dgm:prSet presAssocID="{1AE34135-C03D-492D-8EC2-F03ECB00C749}" presName="vert1" presStyleCnt="0"/>
      <dgm:spPr/>
    </dgm:pt>
  </dgm:ptLst>
  <dgm:cxnLst>
    <dgm:cxn modelId="{961EA319-E9D5-4C1F-8BD5-603443048122}" srcId="{9FB7F715-727B-4744-B86F-A1D62359E36F}" destId="{081F4A9B-8748-4A17-A361-7A93167C4415}" srcOrd="1" destOrd="0" parTransId="{7422FFD1-E1F1-4899-AE7D-1B889EB2CA7A}" sibTransId="{F78C7688-22C9-4609-8751-025C37BDBA80}"/>
    <dgm:cxn modelId="{D221341F-F2AD-40C0-BC7A-ACAE4BB99EFF}" type="presOf" srcId="{364EEB3E-415B-4888-BF45-419E804AE7AA}" destId="{A214B3CE-26CE-491B-B423-F651F41AA91F}" srcOrd="0" destOrd="0" presId="urn:microsoft.com/office/officeart/2008/layout/LinedList"/>
    <dgm:cxn modelId="{577DEE20-D7DC-4F96-842F-9AD0AC1B87BF}" type="presOf" srcId="{9FB7F715-727B-4744-B86F-A1D62359E36F}" destId="{DDFD87A6-BE00-4FFC-8AD9-32FB8584EF16}" srcOrd="0" destOrd="0" presId="urn:microsoft.com/office/officeart/2008/layout/LinedList"/>
    <dgm:cxn modelId="{4AAFDF36-9990-447D-A736-6D35F7E016D1}" type="presOf" srcId="{CDD06E54-4A16-4720-A1A5-9F7038172771}" destId="{10462E78-5299-41C2-836C-54E796D96128}" srcOrd="0" destOrd="0" presId="urn:microsoft.com/office/officeart/2008/layout/LinedList"/>
    <dgm:cxn modelId="{73385E64-01D1-4A01-A1FD-12B2C4D58738}" srcId="{9FB7F715-727B-4744-B86F-A1D62359E36F}" destId="{8877AB61-6995-43B4-A155-897E7FB7DD31}" srcOrd="4" destOrd="0" parTransId="{C3D35C88-8BEA-450E-B04F-FC7299806465}" sibTransId="{39DD7944-BB7B-40C1-9DDD-600E20AA2756}"/>
    <dgm:cxn modelId="{F186D649-5488-4D5F-827C-3EC2FDBA5F83}" srcId="{9FB7F715-727B-4744-B86F-A1D62359E36F}" destId="{364EEB3E-415B-4888-BF45-419E804AE7AA}" srcOrd="3" destOrd="0" parTransId="{4D308CB1-30DA-4E6A-B0CE-EADF66D4DACD}" sibTransId="{527E76D1-28D8-417F-9789-860EE3D72649}"/>
    <dgm:cxn modelId="{F78AE371-50CE-462E-8C7B-0C9ABFB83885}" type="presOf" srcId="{622C178C-9837-402C-BC36-7CC2D2ECBA08}" destId="{5FE6E6A9-5BEE-4AB3-87B4-B4FEEABED288}" srcOrd="0" destOrd="0" presId="urn:microsoft.com/office/officeart/2008/layout/LinedList"/>
    <dgm:cxn modelId="{D6358974-A8F8-44B0-9344-3CB68721F2A3}" srcId="{9FB7F715-727B-4744-B86F-A1D62359E36F}" destId="{CDD06E54-4A16-4720-A1A5-9F7038172771}" srcOrd="5" destOrd="0" parTransId="{F07788A9-9CC4-471F-9F72-7C04F0AE608F}" sibTransId="{0D6698DB-877C-46CB-A771-B3AA227BCC7D}"/>
    <dgm:cxn modelId="{94D63778-2F2B-4EBB-AF0F-3C96181FA9BD}" type="presOf" srcId="{081F4A9B-8748-4A17-A361-7A93167C4415}" destId="{325168A3-C4AE-48E5-AB8B-70F73A03353C}" srcOrd="0" destOrd="0" presId="urn:microsoft.com/office/officeart/2008/layout/LinedList"/>
    <dgm:cxn modelId="{D111CA5A-1E94-4E27-BFBB-E7482BB193DB}" srcId="{9FB7F715-727B-4744-B86F-A1D62359E36F}" destId="{1AE34135-C03D-492D-8EC2-F03ECB00C749}" srcOrd="7" destOrd="0" parTransId="{0F23AD9E-B406-49BC-AB4D-246CB569CE8B}" sibTransId="{2595CD5A-D80C-4ECE-8EF6-2EBFEBB6A9B7}"/>
    <dgm:cxn modelId="{A40E9786-AA5B-489F-84D4-F143497646BA}" type="presOf" srcId="{605A4C36-F092-4B47-BECA-A4393E516D37}" destId="{E5ED61ED-BABF-408B-8814-57DBB071ED12}" srcOrd="0" destOrd="0" presId="urn:microsoft.com/office/officeart/2008/layout/LinedList"/>
    <dgm:cxn modelId="{8D626989-DBC7-4CCC-80A1-87A15113572A}" srcId="{9FB7F715-727B-4744-B86F-A1D62359E36F}" destId="{605A4C36-F092-4B47-BECA-A4393E516D37}" srcOrd="2" destOrd="0" parTransId="{FA4FC360-CCA1-4D9C-9CBB-85249E5ADA1A}" sibTransId="{6A60F0DB-2707-4516-8D70-E594AF71D1E0}"/>
    <dgm:cxn modelId="{65D05792-06E3-4FA2-AE05-18D62F864040}" type="presOf" srcId="{DDD3AB00-6F60-4D61-87D0-8D84BC7C0E2B}" destId="{8867E6DD-7DF4-49CD-8EA5-98A8C994A063}" srcOrd="0" destOrd="0" presId="urn:microsoft.com/office/officeart/2008/layout/LinedList"/>
    <dgm:cxn modelId="{A70717AE-5B61-4357-9FDF-BF7B22BBEB6E}" srcId="{9FB7F715-727B-4744-B86F-A1D62359E36F}" destId="{DDD3AB00-6F60-4D61-87D0-8D84BC7C0E2B}" srcOrd="6" destOrd="0" parTransId="{EFAB3229-DE42-4C60-B1B3-891A70DEE3FE}" sibTransId="{D75AFFC4-A295-4918-B981-63C164E81A6B}"/>
    <dgm:cxn modelId="{C50A53C9-7D30-4C86-B225-C832FAF8E042}" type="presOf" srcId="{1AE34135-C03D-492D-8EC2-F03ECB00C749}" destId="{68DAB5D4-1BCC-4850-B49B-22CD453AAD2F}" srcOrd="0" destOrd="0" presId="urn:microsoft.com/office/officeart/2008/layout/LinedList"/>
    <dgm:cxn modelId="{97CFAADC-6ED8-456E-B034-00248434A9DA}" srcId="{9FB7F715-727B-4744-B86F-A1D62359E36F}" destId="{622C178C-9837-402C-BC36-7CC2D2ECBA08}" srcOrd="0" destOrd="0" parTransId="{D019DF57-55D9-40F8-A7A4-C144EE03CDFE}" sibTransId="{E2E8980D-4BCB-4830-86A2-A525AA555FFD}"/>
    <dgm:cxn modelId="{D51322F6-8F25-43EC-BE8B-711F5062079D}" type="presOf" srcId="{8877AB61-6995-43B4-A155-897E7FB7DD31}" destId="{F4FD1505-F187-46A6-B979-6FE13ED7024A}" srcOrd="0" destOrd="0" presId="urn:microsoft.com/office/officeart/2008/layout/LinedList"/>
    <dgm:cxn modelId="{7AE54012-4F7F-4BF9-9DF3-B2B77DAC9EB8}" type="presParOf" srcId="{DDFD87A6-BE00-4FFC-8AD9-32FB8584EF16}" destId="{88BCD8B8-561B-4F98-A19D-9A692A9CA3DD}" srcOrd="0" destOrd="0" presId="urn:microsoft.com/office/officeart/2008/layout/LinedList"/>
    <dgm:cxn modelId="{A4255F9F-B832-49C2-9F17-0AF820716B04}" type="presParOf" srcId="{DDFD87A6-BE00-4FFC-8AD9-32FB8584EF16}" destId="{CDFA2BD6-458D-4688-8C4E-E1623FF66786}" srcOrd="1" destOrd="0" presId="urn:microsoft.com/office/officeart/2008/layout/LinedList"/>
    <dgm:cxn modelId="{61CF75A0-A078-480D-8D67-162AC9433DF9}" type="presParOf" srcId="{CDFA2BD6-458D-4688-8C4E-E1623FF66786}" destId="{5FE6E6A9-5BEE-4AB3-87B4-B4FEEABED288}" srcOrd="0" destOrd="0" presId="urn:microsoft.com/office/officeart/2008/layout/LinedList"/>
    <dgm:cxn modelId="{BE8C119F-641D-4746-A919-695B052F57D6}" type="presParOf" srcId="{CDFA2BD6-458D-4688-8C4E-E1623FF66786}" destId="{B655E1EA-5CD4-43B8-85F6-91872739B115}" srcOrd="1" destOrd="0" presId="urn:microsoft.com/office/officeart/2008/layout/LinedList"/>
    <dgm:cxn modelId="{004DBB3F-2E68-4683-AA05-AE8CFFB462CA}" type="presParOf" srcId="{DDFD87A6-BE00-4FFC-8AD9-32FB8584EF16}" destId="{2E9C004D-4255-476F-A9CB-BCF0463C5A72}" srcOrd="2" destOrd="0" presId="urn:microsoft.com/office/officeart/2008/layout/LinedList"/>
    <dgm:cxn modelId="{75A57895-CC0E-44A3-81F3-BBBA4D611A19}" type="presParOf" srcId="{DDFD87A6-BE00-4FFC-8AD9-32FB8584EF16}" destId="{3E87F6EA-107E-4A74-AF86-AECBD08E8D1D}" srcOrd="3" destOrd="0" presId="urn:microsoft.com/office/officeart/2008/layout/LinedList"/>
    <dgm:cxn modelId="{E2123069-D5BB-4178-97D3-5590334D26B9}" type="presParOf" srcId="{3E87F6EA-107E-4A74-AF86-AECBD08E8D1D}" destId="{325168A3-C4AE-48E5-AB8B-70F73A03353C}" srcOrd="0" destOrd="0" presId="urn:microsoft.com/office/officeart/2008/layout/LinedList"/>
    <dgm:cxn modelId="{AD437FEC-2EEC-46B1-A85D-79C40438C88F}" type="presParOf" srcId="{3E87F6EA-107E-4A74-AF86-AECBD08E8D1D}" destId="{EA718649-99E6-4D4E-AF29-BB6D362C6C67}" srcOrd="1" destOrd="0" presId="urn:microsoft.com/office/officeart/2008/layout/LinedList"/>
    <dgm:cxn modelId="{2CE40870-7A7B-42B8-A9C2-ABE1F2FF343E}" type="presParOf" srcId="{DDFD87A6-BE00-4FFC-8AD9-32FB8584EF16}" destId="{523A22A6-709B-4DE9-91DC-56CDED872737}" srcOrd="4" destOrd="0" presId="urn:microsoft.com/office/officeart/2008/layout/LinedList"/>
    <dgm:cxn modelId="{F919A55B-EED8-4165-B74F-703CF6C72617}" type="presParOf" srcId="{DDFD87A6-BE00-4FFC-8AD9-32FB8584EF16}" destId="{1713A610-41CD-4953-AF93-897557E82F6B}" srcOrd="5" destOrd="0" presId="urn:microsoft.com/office/officeart/2008/layout/LinedList"/>
    <dgm:cxn modelId="{C991971C-6752-4182-A604-82103C50EF78}" type="presParOf" srcId="{1713A610-41CD-4953-AF93-897557E82F6B}" destId="{E5ED61ED-BABF-408B-8814-57DBB071ED12}" srcOrd="0" destOrd="0" presId="urn:microsoft.com/office/officeart/2008/layout/LinedList"/>
    <dgm:cxn modelId="{0F5EEA68-4E51-481F-B2B8-3BE67FC18121}" type="presParOf" srcId="{1713A610-41CD-4953-AF93-897557E82F6B}" destId="{54A6930F-3221-44EE-942C-3D97ED196E6F}" srcOrd="1" destOrd="0" presId="urn:microsoft.com/office/officeart/2008/layout/LinedList"/>
    <dgm:cxn modelId="{C6D2BB16-86B0-4456-B96F-B7B9BC816BBB}" type="presParOf" srcId="{DDFD87A6-BE00-4FFC-8AD9-32FB8584EF16}" destId="{0EDF5340-06CB-4FF5-94E2-D330061AA474}" srcOrd="6" destOrd="0" presId="urn:microsoft.com/office/officeart/2008/layout/LinedList"/>
    <dgm:cxn modelId="{C8861368-A44B-4D6D-81B7-2806AD50F993}" type="presParOf" srcId="{DDFD87A6-BE00-4FFC-8AD9-32FB8584EF16}" destId="{B2248C50-1D35-4D28-B3C5-810ED4442CE1}" srcOrd="7" destOrd="0" presId="urn:microsoft.com/office/officeart/2008/layout/LinedList"/>
    <dgm:cxn modelId="{BF40E632-70EB-4F83-9AE8-E3B9811BD6E6}" type="presParOf" srcId="{B2248C50-1D35-4D28-B3C5-810ED4442CE1}" destId="{A214B3CE-26CE-491B-B423-F651F41AA91F}" srcOrd="0" destOrd="0" presId="urn:microsoft.com/office/officeart/2008/layout/LinedList"/>
    <dgm:cxn modelId="{8E7F6926-9524-4D21-A299-158F26DE86D4}" type="presParOf" srcId="{B2248C50-1D35-4D28-B3C5-810ED4442CE1}" destId="{B9650BF4-A354-4A1D-AE61-A5D8FC56AAF1}" srcOrd="1" destOrd="0" presId="urn:microsoft.com/office/officeart/2008/layout/LinedList"/>
    <dgm:cxn modelId="{F11516FA-4036-4055-83A1-481509FB06A6}" type="presParOf" srcId="{DDFD87A6-BE00-4FFC-8AD9-32FB8584EF16}" destId="{A468BCBB-12E9-43E2-9668-6D0E165A73F7}" srcOrd="8" destOrd="0" presId="urn:microsoft.com/office/officeart/2008/layout/LinedList"/>
    <dgm:cxn modelId="{D394D55F-1592-4FF8-9657-B17ECE45BCD0}" type="presParOf" srcId="{DDFD87A6-BE00-4FFC-8AD9-32FB8584EF16}" destId="{DF2A7ABA-0765-4953-8313-9ECFE33139BD}" srcOrd="9" destOrd="0" presId="urn:microsoft.com/office/officeart/2008/layout/LinedList"/>
    <dgm:cxn modelId="{DB811BDA-D88C-4419-A669-AD77F799AE7C}" type="presParOf" srcId="{DF2A7ABA-0765-4953-8313-9ECFE33139BD}" destId="{F4FD1505-F187-46A6-B979-6FE13ED7024A}" srcOrd="0" destOrd="0" presId="urn:microsoft.com/office/officeart/2008/layout/LinedList"/>
    <dgm:cxn modelId="{FD055B8B-309F-46D9-8973-98496F443494}" type="presParOf" srcId="{DF2A7ABA-0765-4953-8313-9ECFE33139BD}" destId="{D1E935B3-3AD6-4BA4-A74D-D9A2CAD23FB3}" srcOrd="1" destOrd="0" presId="urn:microsoft.com/office/officeart/2008/layout/LinedList"/>
    <dgm:cxn modelId="{1E942E47-AF5C-4EAE-B6BC-31C1BA80CA37}" type="presParOf" srcId="{DDFD87A6-BE00-4FFC-8AD9-32FB8584EF16}" destId="{78A7CC45-89EA-4A39-BD53-4E33C2A25E18}" srcOrd="10" destOrd="0" presId="urn:microsoft.com/office/officeart/2008/layout/LinedList"/>
    <dgm:cxn modelId="{F01F2962-67E1-4209-9EDE-77632E533A9E}" type="presParOf" srcId="{DDFD87A6-BE00-4FFC-8AD9-32FB8584EF16}" destId="{8BA8AE6C-33A0-4C9A-8033-F4AC2A5B7B97}" srcOrd="11" destOrd="0" presId="urn:microsoft.com/office/officeart/2008/layout/LinedList"/>
    <dgm:cxn modelId="{DF8BD072-CFFB-4CEE-BFF1-3ED803F2E305}" type="presParOf" srcId="{8BA8AE6C-33A0-4C9A-8033-F4AC2A5B7B97}" destId="{10462E78-5299-41C2-836C-54E796D96128}" srcOrd="0" destOrd="0" presId="urn:microsoft.com/office/officeart/2008/layout/LinedList"/>
    <dgm:cxn modelId="{844811FC-B126-4A4B-B966-E54C85535EE0}" type="presParOf" srcId="{8BA8AE6C-33A0-4C9A-8033-F4AC2A5B7B97}" destId="{8470B6C9-1EBA-4973-8BF4-96FF86A08999}" srcOrd="1" destOrd="0" presId="urn:microsoft.com/office/officeart/2008/layout/LinedList"/>
    <dgm:cxn modelId="{DD749EFF-5A16-4EAE-8632-EB145D5CA793}" type="presParOf" srcId="{DDFD87A6-BE00-4FFC-8AD9-32FB8584EF16}" destId="{6793A82B-92D1-493F-88F3-F63281A3EEEC}" srcOrd="12" destOrd="0" presId="urn:microsoft.com/office/officeart/2008/layout/LinedList"/>
    <dgm:cxn modelId="{B13FCC48-FCF4-43F7-B037-DE16997D816D}" type="presParOf" srcId="{DDFD87A6-BE00-4FFC-8AD9-32FB8584EF16}" destId="{947A6416-740A-4CE6-86BF-3DAD3F7D2A0D}" srcOrd="13" destOrd="0" presId="urn:microsoft.com/office/officeart/2008/layout/LinedList"/>
    <dgm:cxn modelId="{F827B186-13B1-47F3-A7C6-5D12BA442BCB}" type="presParOf" srcId="{947A6416-740A-4CE6-86BF-3DAD3F7D2A0D}" destId="{8867E6DD-7DF4-49CD-8EA5-98A8C994A063}" srcOrd="0" destOrd="0" presId="urn:microsoft.com/office/officeart/2008/layout/LinedList"/>
    <dgm:cxn modelId="{E8639C4E-FD73-4110-AF4A-9411E7957685}" type="presParOf" srcId="{947A6416-740A-4CE6-86BF-3DAD3F7D2A0D}" destId="{057A23EE-5E02-434D-B32D-F1D429158235}" srcOrd="1" destOrd="0" presId="urn:microsoft.com/office/officeart/2008/layout/LinedList"/>
    <dgm:cxn modelId="{9D021476-3C14-4082-9FC8-B11D0D390A67}" type="presParOf" srcId="{DDFD87A6-BE00-4FFC-8AD9-32FB8584EF16}" destId="{BF79E20D-D15C-4553-844E-EDC7AE3F06BA}" srcOrd="14" destOrd="0" presId="urn:microsoft.com/office/officeart/2008/layout/LinedList"/>
    <dgm:cxn modelId="{EFBB9906-9742-4F0A-AB9E-6ECF1DFA6A25}" type="presParOf" srcId="{DDFD87A6-BE00-4FFC-8AD9-32FB8584EF16}" destId="{F0A9D6B8-FC57-4A01-B6CF-D4429928A1FA}" srcOrd="15" destOrd="0" presId="urn:microsoft.com/office/officeart/2008/layout/LinedList"/>
    <dgm:cxn modelId="{AC2DCEAD-DFD5-43CD-9800-730C9F1A5256}" type="presParOf" srcId="{F0A9D6B8-FC57-4A01-B6CF-D4429928A1FA}" destId="{68DAB5D4-1BCC-4850-B49B-22CD453AAD2F}" srcOrd="0" destOrd="0" presId="urn:microsoft.com/office/officeart/2008/layout/LinedList"/>
    <dgm:cxn modelId="{4943864A-3A7C-4568-A292-9F75881ED933}" type="presParOf" srcId="{F0A9D6B8-FC57-4A01-B6CF-D4429928A1FA}" destId="{FF796982-5E9B-444C-8105-5F8245E907CF}"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311F2A5-32A3-4FFB-900A-32B8E726B4A1}">
      <dsp:nvSpPr>
        <dsp:cNvPr id="0" name=""/>
        <dsp:cNvSpPr/>
      </dsp:nvSpPr>
      <dsp:spPr>
        <a:xfrm>
          <a:off x="76189" y="471325"/>
          <a:ext cx="4428845" cy="22144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"It has been widely felt, probably for thirty years and more, that significance tests are overemphasized and often misused and that more emphasis should be put on estimation and prediction.” </a:t>
          </a:r>
        </a:p>
      </dsp:txBody>
      <dsp:txXfrm>
        <a:off x="76189" y="471325"/>
        <a:ext cx="4428845" cy="2214422"/>
      </dsp:txXfrm>
    </dsp:sp>
    <dsp:sp modelId="{8AF656A5-27AC-408E-9FCE-DD815C5821FF}">
      <dsp:nvSpPr>
        <dsp:cNvPr id="0" name=""/>
        <dsp:cNvSpPr/>
      </dsp:nvSpPr>
      <dsp:spPr>
        <a:xfrm>
          <a:off x="5363625" y="544622"/>
          <a:ext cx="4428845" cy="22144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en-US" sz="2400" kern="1200" dirty="0"/>
            <a:t>Cox, D.R. 1986. Some general aspects of the theory of statistics. International Statistical Review 54: 117-126.</a:t>
          </a:r>
        </a:p>
      </dsp:txBody>
      <dsp:txXfrm>
        <a:off x="5363625" y="544622"/>
        <a:ext cx="4428845" cy="221442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DB8BC-5260-496F-85C5-94CEAFFF8809}">
      <dsp:nvSpPr>
        <dsp:cNvPr id="0" name=""/>
        <dsp:cNvSpPr/>
      </dsp:nvSpPr>
      <dsp:spPr>
        <a:xfrm>
          <a:off x="57937" y="310934"/>
          <a:ext cx="1494870" cy="1494870"/>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6158D-83FF-4C2B-8012-6FAF93322682}">
      <dsp:nvSpPr>
        <dsp:cNvPr id="0" name=""/>
        <dsp:cNvSpPr/>
      </dsp:nvSpPr>
      <dsp:spPr>
        <a:xfrm>
          <a:off x="371860" y="624857"/>
          <a:ext cx="867024" cy="867024"/>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F219F2-E4F7-4E35-ACFE-CF081E0E63F8}">
      <dsp:nvSpPr>
        <dsp:cNvPr id="0" name=""/>
        <dsp:cNvSpPr/>
      </dsp:nvSpPr>
      <dsp:spPr>
        <a:xfrm>
          <a:off x="1873137"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bg1"/>
              </a:solidFill>
            </a:rPr>
            <a:t>The drug aducanumab, an antibody, has been shown to remove amyloid clusters from the brain.</a:t>
          </a:r>
        </a:p>
      </dsp:txBody>
      <dsp:txXfrm>
        <a:off x="1873137" y="310934"/>
        <a:ext cx="3523623" cy="1494870"/>
      </dsp:txXfrm>
    </dsp:sp>
    <dsp:sp modelId="{5C56A194-7A93-46AE-ADF7-6C9584A76505}">
      <dsp:nvSpPr>
        <dsp:cNvPr id="0" name=""/>
        <dsp:cNvSpPr/>
      </dsp:nvSpPr>
      <dsp:spPr>
        <a:xfrm>
          <a:off x="6010725" y="310934"/>
          <a:ext cx="1494870" cy="1494870"/>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1089A-752F-4C31-84F8-9DFF27658841}">
      <dsp:nvSpPr>
        <dsp:cNvPr id="0" name=""/>
        <dsp:cNvSpPr/>
      </dsp:nvSpPr>
      <dsp:spPr>
        <a:xfrm>
          <a:off x="6324648" y="624857"/>
          <a:ext cx="867024" cy="867024"/>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8EF6EE-29BA-469B-9079-D6FD323DA92A}">
      <dsp:nvSpPr>
        <dsp:cNvPr id="0" name=""/>
        <dsp:cNvSpPr/>
      </dsp:nvSpPr>
      <dsp:spPr>
        <a:xfrm>
          <a:off x="7825925" y="310934"/>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bg1"/>
              </a:solidFill>
            </a:rPr>
            <a:t>Such buildup on the brain is associated with Alzheimer’s Disease.</a:t>
          </a:r>
        </a:p>
      </dsp:txBody>
      <dsp:txXfrm>
        <a:off x="7825925" y="310934"/>
        <a:ext cx="3523623" cy="1494870"/>
      </dsp:txXfrm>
    </dsp:sp>
    <dsp:sp modelId="{E65619A3-C925-401F-9DEA-CFBBC834675A}">
      <dsp:nvSpPr>
        <dsp:cNvPr id="0" name=""/>
        <dsp:cNvSpPr/>
      </dsp:nvSpPr>
      <dsp:spPr>
        <a:xfrm>
          <a:off x="57937" y="2545532"/>
          <a:ext cx="1494870" cy="1494870"/>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FAC5F-5AC5-43A7-827D-99B9805B4691}">
      <dsp:nvSpPr>
        <dsp:cNvPr id="0" name=""/>
        <dsp:cNvSpPr/>
      </dsp:nvSpPr>
      <dsp:spPr>
        <a:xfrm>
          <a:off x="371860" y="2859455"/>
          <a:ext cx="867024" cy="867024"/>
        </a:xfrm>
        <a:prstGeom prst="rect">
          <a:avLst/>
        </a:prstGeom>
        <a:blipFill>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BE3E9A-9AFF-4BC3-B3D2-A02FD2C39937}">
      <dsp:nvSpPr>
        <dsp:cNvPr id="0" name=""/>
        <dsp:cNvSpPr/>
      </dsp:nvSpPr>
      <dsp:spPr>
        <a:xfrm>
          <a:off x="1873137"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bg1"/>
              </a:solidFill>
            </a:rPr>
            <a:t>The question is whether removal of amyloids would reduce the effects of Alzheimer’s</a:t>
          </a:r>
        </a:p>
      </dsp:txBody>
      <dsp:txXfrm>
        <a:off x="1873137" y="2545532"/>
        <a:ext cx="3523623" cy="1494870"/>
      </dsp:txXfrm>
    </dsp:sp>
    <dsp:sp modelId="{52AF145D-B899-4B2E-B780-36B0C1CFA9EC}">
      <dsp:nvSpPr>
        <dsp:cNvPr id="0" name=""/>
        <dsp:cNvSpPr/>
      </dsp:nvSpPr>
      <dsp:spPr>
        <a:xfrm>
          <a:off x="6010725" y="2545532"/>
          <a:ext cx="1494870" cy="1494870"/>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0219C-7CF2-40E2-9542-415F91A2205E}">
      <dsp:nvSpPr>
        <dsp:cNvPr id="0" name=""/>
        <dsp:cNvSpPr/>
      </dsp:nvSpPr>
      <dsp:spPr>
        <a:xfrm>
          <a:off x="6324648" y="2859455"/>
          <a:ext cx="867024" cy="867024"/>
        </a:xfrm>
        <a:prstGeom prst="rect">
          <a:avLst/>
        </a:prstGeom>
        <a:blipFill>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5BBA7-4C53-4758-A92C-68E525991C57}">
      <dsp:nvSpPr>
        <dsp:cNvPr id="0" name=""/>
        <dsp:cNvSpPr/>
      </dsp:nvSpPr>
      <dsp:spPr>
        <a:xfrm>
          <a:off x="7825925" y="2545532"/>
          <a:ext cx="3523623" cy="149487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066800">
            <a:lnSpc>
              <a:spcPct val="100000"/>
            </a:lnSpc>
            <a:spcBef>
              <a:spcPct val="0"/>
            </a:spcBef>
            <a:spcAft>
              <a:spcPct val="35000"/>
            </a:spcAft>
            <a:buNone/>
          </a:pPr>
          <a:r>
            <a:rPr lang="en-US" sz="2400" b="1" kern="1200" dirty="0">
              <a:solidFill>
                <a:schemeClr val="bg1"/>
              </a:solidFill>
            </a:rPr>
            <a:t>No drug has thus far succeeded in reducing the effects</a:t>
          </a:r>
        </a:p>
      </dsp:txBody>
      <dsp:txXfrm>
        <a:off x="7825925" y="2545532"/>
        <a:ext cx="3523623" cy="149487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4FDB8BC-5260-496F-85C5-94CEAFFF8809}">
      <dsp:nvSpPr>
        <dsp:cNvPr id="0" name=""/>
        <dsp:cNvSpPr/>
      </dsp:nvSpPr>
      <dsp:spPr>
        <a:xfrm>
          <a:off x="669138" y="472765"/>
          <a:ext cx="1333039" cy="1333039"/>
        </a:xfrm>
        <a:prstGeom prst="ellipse">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3D96158D-83FF-4C2B-8012-6FAF93322682}">
      <dsp:nvSpPr>
        <dsp:cNvPr id="0" name=""/>
        <dsp:cNvSpPr/>
      </dsp:nvSpPr>
      <dsp:spPr>
        <a:xfrm>
          <a:off x="949076" y="752703"/>
          <a:ext cx="773162" cy="773162"/>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4F219F2-E4F7-4E35-ACFE-CF081E0E63F8}">
      <dsp:nvSpPr>
        <dsp:cNvPr id="0" name=""/>
        <dsp:cNvSpPr/>
      </dsp:nvSpPr>
      <dsp:spPr>
        <a:xfrm>
          <a:off x="2287829" y="31849"/>
          <a:ext cx="3142164" cy="221487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accent2">
                  <a:lumMod val="75000"/>
                </a:schemeClr>
              </a:solidFill>
            </a:rPr>
            <a:t>Biogen stopped two simultaneous clinical trials on the effectiveness of aducanumab in March 2019 after futility analysis indicated the study would not likely demonstrate efficacy.</a:t>
          </a:r>
        </a:p>
      </dsp:txBody>
      <dsp:txXfrm>
        <a:off x="2287829" y="31849"/>
        <a:ext cx="3142164" cy="2214871"/>
      </dsp:txXfrm>
    </dsp:sp>
    <dsp:sp modelId="{5C56A194-7A93-46AE-ADF7-6C9584A76505}">
      <dsp:nvSpPr>
        <dsp:cNvPr id="0" name=""/>
        <dsp:cNvSpPr/>
      </dsp:nvSpPr>
      <dsp:spPr>
        <a:xfrm>
          <a:off x="5977492" y="472765"/>
          <a:ext cx="1333039" cy="1333039"/>
        </a:xfrm>
        <a:prstGeom prst="ellipse">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091089A-752F-4C31-84F8-9DFF27658841}">
      <dsp:nvSpPr>
        <dsp:cNvPr id="0" name=""/>
        <dsp:cNvSpPr/>
      </dsp:nvSpPr>
      <dsp:spPr>
        <a:xfrm>
          <a:off x="6257431" y="752703"/>
          <a:ext cx="773162" cy="773162"/>
        </a:xfrm>
        <a:prstGeom prst="rect">
          <a:avLst/>
        </a:prstGeom>
        <a:blipFill rotWithShape="1">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78EF6EE-29BA-469B-9079-D6FD323DA92A}">
      <dsp:nvSpPr>
        <dsp:cNvPr id="0" name=""/>
        <dsp:cNvSpPr/>
      </dsp:nvSpPr>
      <dsp:spPr>
        <a:xfrm>
          <a:off x="7596183" y="472765"/>
          <a:ext cx="3142164" cy="133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accent2">
                  <a:lumMod val="75000"/>
                </a:schemeClr>
              </a:solidFill>
            </a:rPr>
            <a:t>However, more data came in.</a:t>
          </a:r>
        </a:p>
      </dsp:txBody>
      <dsp:txXfrm>
        <a:off x="7596183" y="472765"/>
        <a:ext cx="3142164" cy="1333039"/>
      </dsp:txXfrm>
    </dsp:sp>
    <dsp:sp modelId="{E65619A3-C925-401F-9DEA-CFBBC834675A}">
      <dsp:nvSpPr>
        <dsp:cNvPr id="0" name=""/>
        <dsp:cNvSpPr/>
      </dsp:nvSpPr>
      <dsp:spPr>
        <a:xfrm>
          <a:off x="669138" y="2986448"/>
          <a:ext cx="1333039" cy="1333039"/>
        </a:xfrm>
        <a:prstGeom prst="ellipse">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DD0FAC5F-5AC5-43A7-827D-99B9805B4691}">
      <dsp:nvSpPr>
        <dsp:cNvPr id="0" name=""/>
        <dsp:cNvSpPr/>
      </dsp:nvSpPr>
      <dsp:spPr>
        <a:xfrm>
          <a:off x="949076" y="3266387"/>
          <a:ext cx="773162" cy="773162"/>
        </a:xfrm>
        <a:prstGeom prst="rect">
          <a:avLst/>
        </a:prstGeom>
        <a:blipFill rotWithShape="1">
          <a:blip xmlns:r="http://schemas.openxmlformats.org/officeDocument/2006/relationships" r:embed="rId5" cstate="print">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D9BE3E9A-9AFF-4BC3-B3D2-A02FD2C39937}">
      <dsp:nvSpPr>
        <dsp:cNvPr id="0" name=""/>
        <dsp:cNvSpPr/>
      </dsp:nvSpPr>
      <dsp:spPr>
        <a:xfrm>
          <a:off x="2287829" y="2986448"/>
          <a:ext cx="3142164" cy="133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b="1" kern="1200" dirty="0">
              <a:solidFill>
                <a:schemeClr val="accent2">
                  <a:lumMod val="75000"/>
                </a:schemeClr>
              </a:solidFill>
            </a:rPr>
            <a:t>“Between December 2018, when data were cut for the futility analysis, and March 2019, when the trials were discontinued, an additional 179 EMERGE and 139 ENGAGE participants completed 18 months of follow-up” </a:t>
          </a:r>
        </a:p>
      </dsp:txBody>
      <dsp:txXfrm>
        <a:off x="2287829" y="2986448"/>
        <a:ext cx="3142164" cy="1333039"/>
      </dsp:txXfrm>
    </dsp:sp>
    <dsp:sp modelId="{52AF145D-B899-4B2E-B780-36B0C1CFA9EC}">
      <dsp:nvSpPr>
        <dsp:cNvPr id="0" name=""/>
        <dsp:cNvSpPr/>
      </dsp:nvSpPr>
      <dsp:spPr>
        <a:xfrm>
          <a:off x="5977492" y="2986448"/>
          <a:ext cx="1333039" cy="1333039"/>
        </a:xfrm>
        <a:prstGeom prst="ellipse">
          <a:avLst/>
        </a:prstGeom>
        <a:solidFill>
          <a:schemeClr val="accent5">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0070219C-7CF2-40E2-9542-415F91A2205E}">
      <dsp:nvSpPr>
        <dsp:cNvPr id="0" name=""/>
        <dsp:cNvSpPr/>
      </dsp:nvSpPr>
      <dsp:spPr>
        <a:xfrm>
          <a:off x="6257431" y="3266387"/>
          <a:ext cx="773162" cy="773162"/>
        </a:xfrm>
        <a:prstGeom prst="rect">
          <a:avLst/>
        </a:prstGeom>
        <a:blipFill rotWithShape="1">
          <a:blip xmlns:r="http://schemas.openxmlformats.org/officeDocument/2006/relationships"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B7D5BBA7-4C53-4758-A92C-68E525991C57}">
      <dsp:nvSpPr>
        <dsp:cNvPr id="0" name=""/>
        <dsp:cNvSpPr/>
      </dsp:nvSpPr>
      <dsp:spPr>
        <a:xfrm>
          <a:off x="7596183" y="2986448"/>
          <a:ext cx="3142164" cy="1333039"/>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800100">
            <a:lnSpc>
              <a:spcPct val="100000"/>
            </a:lnSpc>
            <a:spcBef>
              <a:spcPct val="0"/>
            </a:spcBef>
            <a:spcAft>
              <a:spcPct val="35000"/>
            </a:spcAft>
            <a:buNone/>
          </a:pPr>
          <a:r>
            <a:rPr lang="en-US" sz="1800" kern="1200" dirty="0">
              <a:solidFill>
                <a:schemeClr val="accent2">
                  <a:lumMod val="75000"/>
                </a:schemeClr>
              </a:solidFill>
            </a:rPr>
            <a:t>Howard, R., and Liu, K. Y. (2019), “Questions EMERGE as Biogen claims aducanumab turnaround,” Nature Reviews Neurology, 1–2. https://doi.org/10.1038/s41582-019-0295-9.</a:t>
          </a:r>
        </a:p>
      </dsp:txBody>
      <dsp:txXfrm>
        <a:off x="7596183" y="2986448"/>
        <a:ext cx="3142164" cy="1333039"/>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B0825-1DC7-4927-81B9-0C9B40BCA24A}">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4F8A46-C093-4930-BDB7-4C21703A8B28}">
      <dsp:nvSpPr>
        <dsp:cNvPr id="0" name=""/>
        <dsp:cNvSpPr/>
      </dsp:nvSpPr>
      <dsp:spPr>
        <a:xfrm>
          <a:off x="394883" y="1000807"/>
          <a:ext cx="717970" cy="71797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472B3-0401-4FD9-91A4-43B9DC000B0E}">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90000"/>
            </a:lnSpc>
            <a:spcBef>
              <a:spcPct val="0"/>
            </a:spcBef>
            <a:spcAft>
              <a:spcPct val="35000"/>
            </a:spcAft>
            <a:buNone/>
          </a:pPr>
          <a:r>
            <a:rPr lang="en-US" sz="2400" kern="1200"/>
            <a:t>A subset analysis was undertaken of those participants who received the full, uninterrupted treatment</a:t>
          </a:r>
        </a:p>
      </dsp:txBody>
      <dsp:txXfrm>
        <a:off x="1507738" y="707092"/>
        <a:ext cx="9007861" cy="1305401"/>
      </dsp:txXfrm>
    </dsp:sp>
    <dsp:sp modelId="{B00BEE22-7F40-44B1-9562-5BD50C66A420}">
      <dsp:nvSpPr>
        <dsp:cNvPr id="0" name=""/>
        <dsp:cNvSpPr/>
      </dsp:nvSpPr>
      <dsp:spPr>
        <a:xfrm>
          <a:off x="0" y="2338844"/>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E8193-FF06-4BBD-A535-33B63B7A1727}">
      <dsp:nvSpPr>
        <dsp:cNvPr id="0" name=""/>
        <dsp:cNvSpPr/>
      </dsp:nvSpPr>
      <dsp:spPr>
        <a:xfrm>
          <a:off x="394883" y="2632559"/>
          <a:ext cx="717970" cy="717970"/>
        </a:xfrm>
        <a:prstGeom prst="rect">
          <a:avLst/>
        </a:prstGeom>
        <a:blipFill>
          <a:blip xmlns:r="http://schemas.openxmlformats.org/officeDocument/2006/relationships"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C8347-FDA4-439D-8553-99A44F7F8A70}">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90000"/>
            </a:lnSpc>
            <a:spcBef>
              <a:spcPct val="0"/>
            </a:spcBef>
            <a:spcAft>
              <a:spcPct val="35000"/>
            </a:spcAft>
            <a:buNone/>
          </a:pPr>
          <a:r>
            <a:rPr lang="en-US" sz="2400" kern="1200" dirty="0"/>
            <a:t>In ONE of the two trials, statistical significance was achieved. The higher dose led to 23% less cognitive decline than a placebo after 78 weeks.</a:t>
          </a:r>
        </a:p>
      </dsp:txBody>
      <dsp:txXfrm>
        <a:off x="1507738" y="2338844"/>
        <a:ext cx="9007861" cy="1305401"/>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51B0825-1DC7-4927-81B9-0C9B40BCA24A}">
      <dsp:nvSpPr>
        <dsp:cNvPr id="0" name=""/>
        <dsp:cNvSpPr/>
      </dsp:nvSpPr>
      <dsp:spPr>
        <a:xfrm>
          <a:off x="0" y="707092"/>
          <a:ext cx="10515600" cy="1305401"/>
        </a:xfrm>
        <a:prstGeom prst="roundRect">
          <a:avLst>
            <a:gd name="adj" fmla="val 1000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44F8A46-C093-4930-BDB7-4C21703A8B28}">
      <dsp:nvSpPr>
        <dsp:cNvPr id="0" name=""/>
        <dsp:cNvSpPr/>
      </dsp:nvSpPr>
      <dsp:spPr>
        <a:xfrm>
          <a:off x="3846707" y="0"/>
          <a:ext cx="717970" cy="71797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 uri="{96DAC541-7B7A-43D3-8B79-37D633B846F1}">
                <asvg:svgBlip xmlns:asvg="http://schemas.microsoft.com/office/drawing/2016/SVG/main" r:embed="rId2"/>
              </a:ext>
            </a:extLst>
          </a:blip>
          <a:srcRect/>
          <a:stretch>
            <a:fillRect/>
          </a:stretch>
        </a:blip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EC0472B3-0401-4FD9-91A4-43B9DC000B0E}">
      <dsp:nvSpPr>
        <dsp:cNvPr id="0" name=""/>
        <dsp:cNvSpPr/>
      </dsp:nvSpPr>
      <dsp:spPr>
        <a:xfrm>
          <a:off x="1507738" y="707092"/>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977900">
            <a:lnSpc>
              <a:spcPct val="90000"/>
            </a:lnSpc>
            <a:spcBef>
              <a:spcPct val="0"/>
            </a:spcBef>
            <a:spcAft>
              <a:spcPct val="35000"/>
            </a:spcAft>
            <a:buNone/>
          </a:pPr>
          <a:r>
            <a:rPr lang="en-US" sz="2200" kern="1200" dirty="0">
              <a:effectLst/>
              <a:latin typeface="Verdana" panose="020B0604030504040204" pitchFamily="34" charset="0"/>
              <a:ea typeface="Calibri" panose="020F0502020204030204" pitchFamily="34" charset="0"/>
              <a:cs typeface="Calibri" panose="020F0502020204030204" pitchFamily="34" charset="0"/>
            </a:rPr>
            <a:t>Biogen argues that the difference in the results can be explained by a protocol change, but this is based on post hoc subgroup analysis, not the best place to focus on p-values</a:t>
          </a:r>
          <a:endParaRPr lang="en-US" sz="2200" kern="1200" dirty="0"/>
        </a:p>
      </dsp:txBody>
      <dsp:txXfrm>
        <a:off x="1507738" y="707092"/>
        <a:ext cx="9007861" cy="1305401"/>
      </dsp:txXfrm>
    </dsp:sp>
    <dsp:sp modelId="{B00BEE22-7F40-44B1-9562-5BD50C66A420}">
      <dsp:nvSpPr>
        <dsp:cNvPr id="0" name=""/>
        <dsp:cNvSpPr/>
      </dsp:nvSpPr>
      <dsp:spPr>
        <a:xfrm>
          <a:off x="0" y="2302580"/>
          <a:ext cx="10515600" cy="1305401"/>
        </a:xfrm>
        <a:prstGeom prst="roundRect">
          <a:avLst>
            <a:gd name="adj" fmla="val 1000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6E8E8193-FF06-4BBD-A535-33B63B7A1727}">
      <dsp:nvSpPr>
        <dsp:cNvPr id="0" name=""/>
        <dsp:cNvSpPr/>
      </dsp:nvSpPr>
      <dsp:spPr>
        <a:xfrm>
          <a:off x="394883" y="2632559"/>
          <a:ext cx="717970" cy="717970"/>
        </a:xfrm>
        <a:prstGeom prst="rect">
          <a:avLst/>
        </a:prstGeom>
        <a:solidFill>
          <a:schemeClr val="bg1">
            <a:hueOff val="0"/>
            <a:satOff val="0"/>
            <a:lumOff val="0"/>
            <a:alpha val="15000"/>
          </a:schemeClr>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1A5C8347-FDA4-439D-8553-99A44F7F8A70}">
      <dsp:nvSpPr>
        <dsp:cNvPr id="0" name=""/>
        <dsp:cNvSpPr/>
      </dsp:nvSpPr>
      <dsp:spPr>
        <a:xfrm>
          <a:off x="1507738" y="2338844"/>
          <a:ext cx="9007861" cy="130540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8155" tIns="138155" rIns="138155" bIns="138155" numCol="1" spcCol="1270" anchor="ctr" anchorCtr="0">
          <a:noAutofit/>
        </a:bodyPr>
        <a:lstStyle/>
        <a:p>
          <a:pPr marL="0" lvl="0" indent="0" algn="l" defTabSz="1066800">
            <a:lnSpc>
              <a:spcPct val="90000"/>
            </a:lnSpc>
            <a:spcBef>
              <a:spcPct val="0"/>
            </a:spcBef>
            <a:spcAft>
              <a:spcPct val="35000"/>
            </a:spcAft>
            <a:buNone/>
          </a:pPr>
          <a:r>
            <a:rPr lang="en-US" sz="2400" kern="1200" dirty="0"/>
            <a:t>The effect sizes may not actually meet a threshold of clinical significance.</a:t>
          </a:r>
        </a:p>
      </dsp:txBody>
      <dsp:txXfrm>
        <a:off x="1507738" y="2338844"/>
        <a:ext cx="9007861" cy="1305401"/>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CD8B8-561B-4F98-A19D-9A692A9CA3DD}">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E6E6A9-5BEE-4AB3-87B4-B4FEEABED288}">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We’re not privy to all the internal workings</a:t>
          </a:r>
        </a:p>
      </dsp:txBody>
      <dsp:txXfrm>
        <a:off x="0" y="0"/>
        <a:ext cx="10515600" cy="543917"/>
      </dsp:txXfrm>
    </dsp:sp>
    <dsp:sp modelId="{2E9C004D-4255-476F-A9CB-BCF0463C5A72}">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168A3-C4AE-48E5-AB8B-70F73A03353C}">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We aren’t experts (but the internal FDA committee members ARE)</a:t>
          </a:r>
        </a:p>
      </dsp:txBody>
      <dsp:txXfrm>
        <a:off x="0" y="543917"/>
        <a:ext cx="10515600" cy="543917"/>
      </dsp:txXfrm>
    </dsp:sp>
    <dsp:sp modelId="{523A22A6-709B-4DE9-91DC-56CDED872737}">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D61ED-BABF-408B-8814-57DBB071ED12}">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Impact of focusing on a threshold – apparent p-hacking kept the product alive </a:t>
          </a:r>
        </a:p>
      </dsp:txBody>
      <dsp:txXfrm>
        <a:off x="0" y="1087834"/>
        <a:ext cx="10515600" cy="543917"/>
      </dsp:txXfrm>
    </dsp:sp>
    <dsp:sp modelId="{0EDF5340-06CB-4FF5-94E2-D330061AA474}">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4B3CE-26CE-491B-B423-F651F41AA91F}">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Lots of money and hopes involved</a:t>
          </a:r>
        </a:p>
      </dsp:txBody>
      <dsp:txXfrm>
        <a:off x="0" y="1631751"/>
        <a:ext cx="10515600" cy="543917"/>
      </dsp:txXfrm>
    </dsp:sp>
    <dsp:sp modelId="{A468BCBB-12E9-43E2-9668-6D0E165A73F7}">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D1505-F187-46A6-B979-6FE13ED7024A}">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2175669"/>
        <a:ext cx="10515600" cy="543917"/>
      </dsp:txXfrm>
    </dsp:sp>
    <dsp:sp modelId="{78A7CC45-89EA-4A39-BD53-4E33C2A25E18}">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62E78-5299-41C2-836C-54E796D96128}">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err="1"/>
            <a:t>Lecanemab</a:t>
          </a:r>
          <a:r>
            <a:rPr lang="en-US" sz="2400" b="0" i="0" kern="1200" dirty="0"/>
            <a:t> (</a:t>
          </a:r>
          <a:r>
            <a:rPr lang="en-US" sz="2400" b="0" i="0" kern="1200" dirty="0" err="1"/>
            <a:t>Leqembi</a:t>
          </a:r>
          <a:r>
            <a:rPr lang="en-US" sz="2400" b="0" i="0" kern="1200" dirty="0"/>
            <a:t>) was approved in January 2023</a:t>
          </a:r>
          <a:endParaRPr lang="en-US" sz="2400" kern="1200" dirty="0"/>
        </a:p>
      </dsp:txBody>
      <dsp:txXfrm>
        <a:off x="0" y="2719586"/>
        <a:ext cx="10515600" cy="543917"/>
      </dsp:txXfrm>
    </dsp:sp>
    <dsp:sp modelId="{6793A82B-92D1-493F-88F3-F63281A3EEEC}">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7E6DD-7DF4-49CD-8EA5-98A8C994A063}">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5250" tIns="95250" rIns="95250" bIns="95250" numCol="1" spcCol="1270" anchor="t" anchorCtr="0">
          <a:noAutofit/>
        </a:bodyPr>
        <a:lstStyle/>
        <a:p>
          <a:pPr marL="0" lvl="0" indent="0" algn="l" defTabSz="1111250">
            <a:lnSpc>
              <a:spcPct val="90000"/>
            </a:lnSpc>
            <a:spcBef>
              <a:spcPct val="0"/>
            </a:spcBef>
            <a:spcAft>
              <a:spcPct val="35000"/>
            </a:spcAft>
            <a:buNone/>
          </a:pPr>
          <a:endParaRPr lang="en-US" sz="2500" kern="1200" dirty="0"/>
        </a:p>
      </dsp:txBody>
      <dsp:txXfrm>
        <a:off x="0" y="3263503"/>
        <a:ext cx="10515600" cy="543917"/>
      </dsp:txXfrm>
    </dsp:sp>
    <dsp:sp modelId="{BF79E20D-D15C-4553-844E-EDC7AE3F06BA}">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AB5D4-1BCC-4850-B49B-22CD453AAD2F}">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b="0" i="0" kern="1200" dirty="0"/>
            <a:t>“Still, several Alzheimer’s experts said it was unclear from the medical evidence whether </a:t>
          </a:r>
          <a:r>
            <a:rPr lang="en-US" sz="2400" b="0" i="0" kern="1200" dirty="0" err="1"/>
            <a:t>Leqembi</a:t>
          </a:r>
          <a:r>
            <a:rPr lang="en-US" sz="2400" b="0" i="0" kern="1200" dirty="0"/>
            <a:t> could slow cognitive decline enough to be noticeable to patients.” </a:t>
          </a:r>
          <a:r>
            <a:rPr lang="en-US" sz="1600" kern="1200" dirty="0">
              <a:hlinkClick xmlns:r="http://schemas.openxmlformats.org/officeDocument/2006/relationships" r:id="rId1"/>
            </a:rPr>
            <a:t>FDA Approves, </a:t>
          </a:r>
          <a:r>
            <a:rPr lang="en-US" sz="1600" kern="1200" dirty="0" err="1">
              <a:hlinkClick xmlns:r="http://schemas.openxmlformats.org/officeDocument/2006/relationships" r:id="rId1"/>
            </a:rPr>
            <a:t>Leqembi</a:t>
          </a:r>
          <a:r>
            <a:rPr lang="en-US" sz="1600" kern="1200" dirty="0">
              <a:hlinkClick xmlns:r="http://schemas.openxmlformats.org/officeDocument/2006/relationships" r:id="rId1"/>
            </a:rPr>
            <a:t>, New Treatment for Early Alzheimer’s - The New York Times (nytimes.com)</a:t>
          </a:r>
          <a:endParaRPr lang="en-US" sz="1600" kern="1200" dirty="0"/>
        </a:p>
      </dsp:txBody>
      <dsp:txXfrm>
        <a:off x="0" y="3807420"/>
        <a:ext cx="10515600" cy="543917"/>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8BCD8B8-561B-4F98-A19D-9A692A9CA3DD}">
      <dsp:nvSpPr>
        <dsp:cNvPr id="0" name=""/>
        <dsp:cNvSpPr/>
      </dsp:nvSpPr>
      <dsp:spPr>
        <a:xfrm>
          <a:off x="0" y="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5FE6E6A9-5BEE-4AB3-87B4-B4FEEABED288}">
      <dsp:nvSpPr>
        <dsp:cNvPr id="0" name=""/>
        <dsp:cNvSpPr/>
      </dsp:nvSpPr>
      <dsp:spPr>
        <a:xfrm>
          <a:off x="0" y="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January 31, 2024 – Biogen stops tests and abandons the drug</a:t>
          </a:r>
        </a:p>
      </dsp:txBody>
      <dsp:txXfrm>
        <a:off x="0" y="0"/>
        <a:ext cx="10515600" cy="543917"/>
      </dsp:txXfrm>
    </dsp:sp>
    <dsp:sp modelId="{2E9C004D-4255-476F-A9CB-BCF0463C5A72}">
      <dsp:nvSpPr>
        <dsp:cNvPr id="0" name=""/>
        <dsp:cNvSpPr/>
      </dsp:nvSpPr>
      <dsp:spPr>
        <a:xfrm>
          <a:off x="0" y="543917"/>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25168A3-C4AE-48E5-AB8B-70F73A03353C}">
      <dsp:nvSpPr>
        <dsp:cNvPr id="0" name=""/>
        <dsp:cNvSpPr/>
      </dsp:nvSpPr>
      <dsp:spPr>
        <a:xfrm>
          <a:off x="0" y="543917"/>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hlinkClick xmlns:r="http://schemas.openxmlformats.org/officeDocument/2006/relationships" r:id="rId1"/>
            </a:rPr>
            <a:t>https://www.nytimes.com/2024/01/31/business/biogen-alzheimers-aduhelm.html</a:t>
          </a:r>
          <a:r>
            <a:rPr lang="en-US" sz="2400" kern="1200" dirty="0"/>
            <a:t> </a:t>
          </a:r>
        </a:p>
      </dsp:txBody>
      <dsp:txXfrm>
        <a:off x="0" y="543917"/>
        <a:ext cx="10515600" cy="543917"/>
      </dsp:txXfrm>
    </dsp:sp>
    <dsp:sp modelId="{523A22A6-709B-4DE9-91DC-56CDED872737}">
      <dsp:nvSpPr>
        <dsp:cNvPr id="0" name=""/>
        <dsp:cNvSpPr/>
      </dsp:nvSpPr>
      <dsp:spPr>
        <a:xfrm>
          <a:off x="0" y="1087834"/>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5ED61ED-BABF-408B-8814-57DBB071ED12}">
      <dsp:nvSpPr>
        <dsp:cNvPr id="0" name=""/>
        <dsp:cNvSpPr/>
      </dsp:nvSpPr>
      <dsp:spPr>
        <a:xfrm>
          <a:off x="0" y="1087834"/>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r>
            <a:rPr lang="en-US" sz="2400" kern="1200" dirty="0"/>
            <a:t>And then March 7, 2024</a:t>
          </a:r>
        </a:p>
      </dsp:txBody>
      <dsp:txXfrm>
        <a:off x="0" y="1087834"/>
        <a:ext cx="10515600" cy="543917"/>
      </dsp:txXfrm>
    </dsp:sp>
    <dsp:sp modelId="{0EDF5340-06CB-4FF5-94E2-D330061AA474}">
      <dsp:nvSpPr>
        <dsp:cNvPr id="0" name=""/>
        <dsp:cNvSpPr/>
      </dsp:nvSpPr>
      <dsp:spPr>
        <a:xfrm>
          <a:off x="0" y="1631751"/>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214B3CE-26CE-491B-B423-F651F41AA91F}">
      <dsp:nvSpPr>
        <dsp:cNvPr id="0" name=""/>
        <dsp:cNvSpPr/>
      </dsp:nvSpPr>
      <dsp:spPr>
        <a:xfrm>
          <a:off x="0" y="1631751"/>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1631751"/>
        <a:ext cx="10515600" cy="543917"/>
      </dsp:txXfrm>
    </dsp:sp>
    <dsp:sp modelId="{A468BCBB-12E9-43E2-9668-6D0E165A73F7}">
      <dsp:nvSpPr>
        <dsp:cNvPr id="0" name=""/>
        <dsp:cNvSpPr/>
      </dsp:nvSpPr>
      <dsp:spPr>
        <a:xfrm>
          <a:off x="0" y="2175669"/>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F4FD1505-F187-46A6-B979-6FE13ED7024A}">
      <dsp:nvSpPr>
        <dsp:cNvPr id="0" name=""/>
        <dsp:cNvSpPr/>
      </dsp:nvSpPr>
      <dsp:spPr>
        <a:xfrm>
          <a:off x="0" y="2175669"/>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175669"/>
        <a:ext cx="10515600" cy="543917"/>
      </dsp:txXfrm>
    </dsp:sp>
    <dsp:sp modelId="{78A7CC45-89EA-4A39-BD53-4E33C2A25E18}">
      <dsp:nvSpPr>
        <dsp:cNvPr id="0" name=""/>
        <dsp:cNvSpPr/>
      </dsp:nvSpPr>
      <dsp:spPr>
        <a:xfrm>
          <a:off x="0" y="2719586"/>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0462E78-5299-41C2-836C-54E796D96128}">
      <dsp:nvSpPr>
        <dsp:cNvPr id="0" name=""/>
        <dsp:cNvSpPr/>
      </dsp:nvSpPr>
      <dsp:spPr>
        <a:xfrm>
          <a:off x="0" y="2719586"/>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2719586"/>
        <a:ext cx="10515600" cy="543917"/>
      </dsp:txXfrm>
    </dsp:sp>
    <dsp:sp modelId="{6793A82B-92D1-493F-88F3-F63281A3EEEC}">
      <dsp:nvSpPr>
        <dsp:cNvPr id="0" name=""/>
        <dsp:cNvSpPr/>
      </dsp:nvSpPr>
      <dsp:spPr>
        <a:xfrm>
          <a:off x="0" y="3263503"/>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867E6DD-7DF4-49CD-8EA5-98A8C994A063}">
      <dsp:nvSpPr>
        <dsp:cNvPr id="0" name=""/>
        <dsp:cNvSpPr/>
      </dsp:nvSpPr>
      <dsp:spPr>
        <a:xfrm>
          <a:off x="0" y="3263503"/>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3263503"/>
        <a:ext cx="10515600" cy="543917"/>
      </dsp:txXfrm>
    </dsp:sp>
    <dsp:sp modelId="{BF79E20D-D15C-4553-844E-EDC7AE3F06BA}">
      <dsp:nvSpPr>
        <dsp:cNvPr id="0" name=""/>
        <dsp:cNvSpPr/>
      </dsp:nvSpPr>
      <dsp:spPr>
        <a:xfrm>
          <a:off x="0" y="3807420"/>
          <a:ext cx="10515600" cy="0"/>
        </a:xfrm>
        <a:prstGeom prst="line">
          <a:avLst/>
        </a:prstGeom>
        <a:solidFill>
          <a:schemeClr val="accen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8DAB5D4-1BCC-4850-B49B-22CD453AAD2F}">
      <dsp:nvSpPr>
        <dsp:cNvPr id="0" name=""/>
        <dsp:cNvSpPr/>
      </dsp:nvSpPr>
      <dsp:spPr>
        <a:xfrm>
          <a:off x="0" y="3807420"/>
          <a:ext cx="10515600" cy="543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91440" tIns="91440" rIns="91440" bIns="91440" numCol="1" spcCol="1270" anchor="t" anchorCtr="0">
          <a:noAutofit/>
        </a:bodyPr>
        <a:lstStyle/>
        <a:p>
          <a:pPr marL="0" lvl="0" indent="0" algn="l" defTabSz="1066800">
            <a:lnSpc>
              <a:spcPct val="90000"/>
            </a:lnSpc>
            <a:spcBef>
              <a:spcPct val="0"/>
            </a:spcBef>
            <a:spcAft>
              <a:spcPct val="35000"/>
            </a:spcAft>
            <a:buNone/>
          </a:pPr>
          <a:endParaRPr lang="en-US" sz="2400" kern="1200" dirty="0"/>
        </a:p>
      </dsp:txBody>
      <dsp:txXfrm>
        <a:off x="0" y="3807420"/>
        <a:ext cx="10515600" cy="543917"/>
      </dsp:txXfrm>
    </dsp:sp>
  </dsp:spTree>
</dsp:drawing>
</file>

<file path=ppt/diagrams/layout1.xml><?xml version="1.0" encoding="utf-8"?>
<dgm:layoutDef xmlns:dgm="http://schemas.openxmlformats.org/drawingml/2006/diagram" xmlns:a="http://schemas.openxmlformats.org/drawingml/2006/main" uniqueId="urn:microsoft.com/office/officeart/2005/8/layout/orgChart1">
  <dgm:title val=""/>
  <dgm:desc val=""/>
  <dgm:catLst>
    <dgm:cat type="hierarchy" pri="1000"/>
    <dgm:cat type="convert" pri="600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choose name="Name41">
                            <dgm:if name="Name42" axis="par des" func="maxDepth" op="lte" val="1">
                              <dgm:choose name="Name43">
                                <dgm:if name="Name44" axis="par ch" ptType="node asst" func="cnt" op="gte" val="1">
                                  <dgm:alg type="conn">
                                    <dgm:param type="connRout" val="bend"/>
                                    <dgm:param type="dim" val="1D"/>
                                    <dgm:param type="endSty" val="noArr"/>
                                    <dgm:param type="begPts" val="bCtr"/>
                                    <dgm:param type="endPts" val="midL midR"/>
                                  </dgm:alg>
                                </dgm:if>
                                <dgm:else name="Name45">
                                  <dgm:alg type="conn">
                                    <dgm:param type="connRout" val="bend"/>
                                    <dgm:param type="dim" val="1D"/>
                                    <dgm:param type="endSty" val="noArr"/>
                                    <dgm:param type="begPts" val="bCtr"/>
                                    <dgm:param type="endPts" val="midL midR"/>
                                    <dgm:param type="srcNode" val="rootConnector"/>
                                  </dgm:alg>
                                </dgm:else>
                              </dgm:choose>
                            </dgm:if>
                            <dgm:else name="Name46">
                              <dgm:alg type="conn">
                                <dgm:param type="connRout" val="bend"/>
                                <dgm:param type="dim" val="1D"/>
                                <dgm:param type="endSty" val="noArr"/>
                                <dgm:param type="begPts" val="bCtr"/>
                                <dgm:param type="endPts" val="tCtr"/>
                                <dgm:param type="bendPt" val="end"/>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if>
                  <dgm:if name="Name47" func="var" arg="hierBranch" op="equ" val="hang">
                    <dgm:layoutNode name="Name48">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9">
                    <dgm:layoutNode name="Name50">
                      <dgm:choose name="Name51">
                        <dgm:if name="Name52" axis="self" func="depth" op="lte" val="2">
                          <dgm:choose name="Name53">
                            <dgm:if name="Name54" axis="par ch" ptType="node asst" func="cnt" op="gte" val="1">
                              <dgm:alg type="conn">
                                <dgm:param type="connRout" val="bend"/>
                                <dgm:param type="dim" val="1D"/>
                                <dgm:param type="endSty" val="noArr"/>
                                <dgm:param type="begPts" val="bCtr"/>
                                <dgm:param type="endPts" val="midL midR"/>
                              </dgm:alg>
                            </dgm:if>
                            <dgm:else name="Name55">
                              <dgm:alg type="conn">
                                <dgm:param type="connRout" val="bend"/>
                                <dgm:param type="dim" val="1D"/>
                                <dgm:param type="endSty" val="noArr"/>
                                <dgm:param type="begPts" val="bCtr"/>
                                <dgm:param type="endPts" val="midL midR"/>
                                <dgm:param type="srcNode" val="rootConnector1"/>
                              </dgm:alg>
                            </dgm:else>
                          </dgm:choose>
                        </dgm:if>
                        <dgm:else name="Name56">
                          <dgm:choose name="Name57">
                            <dgm:if name="Name58" axis="par ch" ptType="node asst" func="cnt" op="gte" val="1">
                              <dgm:alg type="conn">
                                <dgm:param type="connRout" val="bend"/>
                                <dgm:param type="dim" val="1D"/>
                                <dgm:param type="endSty" val="noArr"/>
                                <dgm:param type="begPts" val="bCtr"/>
                                <dgm:param type="endPts" val="midL midR"/>
                              </dgm:alg>
                            </dgm:if>
                            <dgm:else name="Name59">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60">
                  <dgm:if name="Name61" func="var" arg="hierBranch" op="equ" val="l">
                    <dgm:choose name="Name62">
                      <dgm:if name="Name63"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64">
                        <dgm:alg type="hierRoot">
                          <dgm:param type="hierAlign" val="tR"/>
                        </dgm:alg>
                        <dgm:shape xmlns:r="http://schemas.openxmlformats.org/officeDocument/2006/relationships" r:blip="">
                          <dgm:adjLst/>
                        </dgm:shape>
                        <dgm:presOf/>
                        <dgm:constrLst>
                          <dgm:constr type="alignOff" val="0.25"/>
                        </dgm:constrLst>
                      </dgm:else>
                    </dgm:choose>
                  </dgm:if>
                  <dgm:if name="Name65" func="var" arg="hierBranch" op="equ" val="r">
                    <dgm:choose name="Name66">
                      <dgm:if name="Name67"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8">
                        <dgm:alg type="hierRoot">
                          <dgm:param type="hierAlign" val="tL"/>
                        </dgm:alg>
                        <dgm:shape xmlns:r="http://schemas.openxmlformats.org/officeDocument/2006/relationships" r:blip="">
                          <dgm:adjLst/>
                        </dgm:shape>
                        <dgm:presOf/>
                        <dgm:constrLst>
                          <dgm:constr type="alignOff" val="0.25"/>
                        </dgm:constrLst>
                      </dgm:else>
                    </dgm:choose>
                  </dgm:if>
                  <dgm:if name="Name69"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70" func="var" arg="hierBranch" op="equ" val="init">
                    <dgm:choose name="Name71">
                      <dgm:if name="Name72" axis="des" func="maxDepth" op="lte" val="1">
                        <dgm:choose name="Name73">
                          <dgm:if name="Name74"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75">
                            <dgm:alg type="hierRoot">
                              <dgm:param type="hierAlign" val="tL"/>
                            </dgm:alg>
                            <dgm:shape xmlns:r="http://schemas.openxmlformats.org/officeDocument/2006/relationships" r:blip="">
                              <dgm:adjLst/>
                            </dgm:shape>
                            <dgm:presOf/>
                            <dgm:constrLst>
                              <dgm:constr type="alignOff" val="0.25"/>
                            </dgm:constrLst>
                          </dgm:else>
                        </dgm:choose>
                      </dgm:if>
                      <dgm:else name="Name76">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77">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78">
                    <dgm:if name="Name79" func="var" arg="hierBranch" op="equ" val="init">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80" func="var" arg="hierBranch" op="equ" val="l">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81" func="var" arg="hierBranch" op="equ" val="r">
                      <dgm:constrLst>
                        <dgm:constr type="l" for="ch" forName="rootText"/>
                        <dgm:constr type="t" for="ch" forName="rootText"/>
                        <dgm:constr type="w" for="ch" forName="rootText" refType="w"/>
                        <dgm:constr type="h" for="ch" forName="rootText" refType="h"/>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82">
                      <dgm:constrLst>
                        <dgm:constr type="l" for="ch" forName="rootText"/>
                        <dgm:constr type="t" for="ch" forName="rootText"/>
                        <dgm:constr type="w" for="ch" forName="rootText" refType="w"/>
                        <dgm:constr type="h" for="ch" forName="rootText" refType="h"/>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83">
                    <dgm:if name="Name84" func="var" arg="hierBranch" op="equ" val="l">
                      <dgm:alg type="hierChild">
                        <dgm:param type="chAlign" val="r"/>
                        <dgm:param type="linDir" val="fromT"/>
                      </dgm:alg>
                    </dgm:if>
                    <dgm:if name="Name85" func="var" arg="hierBranch" op="equ" val="r">
                      <dgm:alg type="hierChild">
                        <dgm:param type="chAlign" val="l"/>
                        <dgm:param type="linDir" val="fromT"/>
                      </dgm:alg>
                    </dgm:if>
                    <dgm:if name="Name86" func="var" arg="hierBranch" op="equ" val="hang">
                      <dgm:choose name="Name87">
                        <dgm:if name="Name88" func="var" arg="dir" op="equ" val="norm">
                          <dgm:alg type="hierChild">
                            <dgm:param type="chAlign" val="l"/>
                            <dgm:param type="linDir" val="fromL"/>
                            <dgm:param type="secChAlign" val="t"/>
                            <dgm:param type="secLinDir" val="fromT"/>
                          </dgm:alg>
                        </dgm:if>
                        <dgm:else name="Name89">
                          <dgm:alg type="hierChild">
                            <dgm:param type="chAlign" val="l"/>
                            <dgm:param type="linDir" val="fromR"/>
                            <dgm:param type="secChAlign" val="t"/>
                            <dgm:param type="secLinDir" val="fromT"/>
                          </dgm:alg>
                        </dgm:else>
                      </dgm:choose>
                    </dgm:if>
                    <dgm:if name="Name90" func="var" arg="hierBranch" op="equ" val="std">
                      <dgm:choose name="Name91">
                        <dgm:if name="Name92" func="var" arg="dir" op="equ" val="norm">
                          <dgm:alg type="hierChild"/>
                        </dgm:if>
                        <dgm:else name="Name93">
                          <dgm:alg type="hierChild">
                            <dgm:param type="linDir" val="fromR"/>
                          </dgm:alg>
                        </dgm:else>
                      </dgm:choose>
                    </dgm:if>
                    <dgm:if name="Name94" func="var" arg="hierBranch" op="equ" val="init">
                      <dgm:choose name="Name95">
                        <dgm:if name="Name96" axis="des" func="maxDepth" op="lte" val="1">
                          <dgm:alg type="hierChild">
                            <dgm:param type="chAlign" val="l"/>
                            <dgm:param type="linDir" val="fromT"/>
                          </dgm:alg>
                        </dgm:if>
                        <dgm:else name="Name97">
                          <dgm:choose name="Name98">
                            <dgm:if name="Name99" func="var" arg="dir" op="equ" val="norm">
                              <dgm:alg type="hierChild"/>
                            </dgm:if>
                            <dgm:else name="Name100">
                              <dgm:alg type="hierChild">
                                <dgm:param type="linDir" val="fromR"/>
                              </dgm:alg>
                            </dgm:else>
                          </dgm:choose>
                        </dgm:else>
                      </dgm:choose>
                    </dgm:if>
                    <dgm:else name="Name101"/>
                  </dgm:choose>
                  <dgm:shape xmlns:r="http://schemas.openxmlformats.org/officeDocument/2006/relationships" r:blip="">
                    <dgm:adjLst/>
                  </dgm:shape>
                  <dgm:presOf/>
                  <dgm:constrLst/>
                  <dgm:ruleLst/>
                  <dgm:forEach name="Name102" ref="rep2a"/>
                </dgm:layoutNode>
                <dgm:layoutNode name="hierChild5">
                  <dgm:choose name="Name103">
                    <dgm:if name="Name104" func="var" arg="dir" op="equ" val="norm">
                      <dgm:alg type="hierChild">
                        <dgm:param type="chAlign" val="l"/>
                        <dgm:param type="linDir" val="fromL"/>
                        <dgm:param type="secChAlign" val="t"/>
                        <dgm:param type="secLinDir" val="fromT"/>
                      </dgm:alg>
                    </dgm:if>
                    <dgm:else name="Name10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06" ref="rep2b"/>
                </dgm:layoutNode>
              </dgm:layoutNode>
            </dgm:forEach>
          </dgm:layoutNode>
          <dgm:layoutNode name="hierChild3">
            <dgm:choose name="Name107">
              <dgm:if name="Name108" func="var" arg="dir" op="equ" val="norm">
                <dgm:alg type="hierChild">
                  <dgm:param type="chAlign" val="l"/>
                  <dgm:param type="linDir" val="fromL"/>
                  <dgm:param type="secChAlign" val="t"/>
                  <dgm:param type="secLinDir" val="fromT"/>
                </dgm:alg>
              </dgm:if>
              <dgm:else name="Name109">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110" axis="precedSib" ptType="parTrans" st="-1" cnt="1">
                <dgm:layoutNode name="Name111">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112">
                  <dgm:if name="Name113" func="var" arg="hierBranch" op="equ" val="l">
                    <dgm:alg type="hierRoot">
                      <dgm:param type="hierAlign" val="tR"/>
                    </dgm:alg>
                    <dgm:shape xmlns:r="http://schemas.openxmlformats.org/officeDocument/2006/relationships" r:blip="">
                      <dgm:adjLst/>
                    </dgm:shape>
                    <dgm:presOf/>
                    <dgm:constrLst>
                      <dgm:constr type="alignOff" val="0.65"/>
                    </dgm:constrLst>
                  </dgm:if>
                  <dgm:if name="Name114" func="var" arg="hierBranch" op="equ" val="r">
                    <dgm:alg type="hierRoot">
                      <dgm:param type="hierAlign" val="tL"/>
                    </dgm:alg>
                    <dgm:shape xmlns:r="http://schemas.openxmlformats.org/officeDocument/2006/relationships" r:blip="">
                      <dgm:adjLst/>
                    </dgm:shape>
                    <dgm:presOf/>
                    <dgm:constrLst>
                      <dgm:constr type="alignOff" val="0.65"/>
                    </dgm:constrLst>
                  </dgm:if>
                  <dgm:if name="Name115" func="var" arg="hierBranch" op="equ" val="hang">
                    <dgm:alg type="hierRoot"/>
                    <dgm:shape xmlns:r="http://schemas.openxmlformats.org/officeDocument/2006/relationships" r:blip="">
                      <dgm:adjLst/>
                    </dgm:shape>
                    <dgm:presOf/>
                    <dgm:constrLst>
                      <dgm:constr type="alignOff" val="0.65"/>
                    </dgm:constrLst>
                  </dgm:if>
                  <dgm:if name="Name116"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17" func="var" arg="hierBranch" op="equ" val="init">
                    <dgm:choose name="Name118">
                      <dgm:if name="Name119" axis="des" func="maxDepth" op="lte" val="1">
                        <dgm:alg type="hierRoot">
                          <dgm:param type="hierAlign" val="tL"/>
                        </dgm:alg>
                        <dgm:shape xmlns:r="http://schemas.openxmlformats.org/officeDocument/2006/relationships" r:blip="">
                          <dgm:adjLst/>
                        </dgm:shape>
                        <dgm:presOf/>
                        <dgm:constrLst>
                          <dgm:constr type="alignOff" val="0.65"/>
                        </dgm:constrLst>
                      </dgm:if>
                      <dgm:else name="Name120">
                        <dgm:alg type="hierRoot"/>
                        <dgm:shape xmlns:r="http://schemas.openxmlformats.org/officeDocument/2006/relationships" r:blip="">
                          <dgm:adjLst/>
                        </dgm:shape>
                        <dgm:presOf/>
                        <dgm:constrLst>
                          <dgm:constr type="alignOff"/>
                          <dgm:constr type="bendDist" for="des" ptType="parTrans" refType="sp" fact="0.5"/>
                        </dgm:constrLst>
                      </dgm:else>
                    </dgm:choose>
                  </dgm:if>
                  <dgm:else name="Name121"/>
                </dgm:choose>
                <dgm:ruleLst/>
                <dgm:layoutNode name="rootComposite3">
                  <dgm:alg type="composite"/>
                  <dgm:shape xmlns:r="http://schemas.openxmlformats.org/officeDocument/2006/relationships" r:blip="">
                    <dgm:adjLst/>
                  </dgm:shape>
                  <dgm:presOf axis="self" ptType="node" cnt="1"/>
                  <dgm:choose name="Name122">
                    <dgm:if name="Name123" func="var" arg="hierBranch" op="equ" val="init">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24" func="var" arg="hierBranch" op="equ" val="l">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25" func="var" arg="hierBranch" op="equ" val="r">
                      <dgm:constrLst>
                        <dgm:constr type="l" for="ch" forName="rootText3"/>
                        <dgm:constr type="t" for="ch" forName="rootText3"/>
                        <dgm:constr type="w" for="ch" forName="rootText3" refType="w"/>
                        <dgm:constr type="h" for="ch" forName="rootText3" refType="h"/>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26">
                      <dgm:constrLst>
                        <dgm:constr type="l" for="ch" forName="rootText3"/>
                        <dgm:constr type="t" for="ch" forName="rootText3"/>
                        <dgm:constr type="w" for="ch" forName="rootText3" refType="w"/>
                        <dgm:constr type="h" for="ch" forName="rootText3" refType="h"/>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27">
                    <dgm:if name="Name128" func="var" arg="hierBranch" op="equ" val="l">
                      <dgm:alg type="hierChild">
                        <dgm:param type="chAlign" val="r"/>
                        <dgm:param type="linDir" val="fromT"/>
                      </dgm:alg>
                    </dgm:if>
                    <dgm:if name="Name129" func="var" arg="hierBranch" op="equ" val="r">
                      <dgm:alg type="hierChild">
                        <dgm:param type="chAlign" val="l"/>
                        <dgm:param type="linDir" val="fromT"/>
                      </dgm:alg>
                    </dgm:if>
                    <dgm:if name="Name130" func="var" arg="hierBranch" op="equ" val="hang">
                      <dgm:choose name="Name131">
                        <dgm:if name="Name132" func="var" arg="dir" op="equ" val="norm">
                          <dgm:alg type="hierChild">
                            <dgm:param type="chAlign" val="l"/>
                            <dgm:param type="linDir" val="fromL"/>
                            <dgm:param type="secChAlign" val="t"/>
                            <dgm:param type="secLinDir" val="fromT"/>
                          </dgm:alg>
                        </dgm:if>
                        <dgm:else name="Name133">
                          <dgm:alg type="hierChild">
                            <dgm:param type="chAlign" val="l"/>
                            <dgm:param type="linDir" val="fromR"/>
                            <dgm:param type="secChAlign" val="t"/>
                            <dgm:param type="secLinDir" val="fromT"/>
                          </dgm:alg>
                        </dgm:else>
                      </dgm:choose>
                    </dgm:if>
                    <dgm:if name="Name134" func="var" arg="hierBranch" op="equ" val="std">
                      <dgm:choose name="Name135">
                        <dgm:if name="Name136" func="var" arg="dir" op="equ" val="norm">
                          <dgm:alg type="hierChild"/>
                        </dgm:if>
                        <dgm:else name="Name137">
                          <dgm:alg type="hierChild">
                            <dgm:param type="linDir" val="fromR"/>
                          </dgm:alg>
                        </dgm:else>
                      </dgm:choose>
                    </dgm:if>
                    <dgm:if name="Name138" func="var" arg="hierBranch" op="equ" val="init">
                      <dgm:choose name="Name139">
                        <dgm:if name="Name140" axis="des" func="maxDepth" op="lte" val="1">
                          <dgm:alg type="hierChild">
                            <dgm:param type="chAlign" val="l"/>
                            <dgm:param type="linDir" val="fromT"/>
                          </dgm:alg>
                        </dgm:if>
                        <dgm:else name="Name141">
                          <dgm:alg type="hierChild"/>
                        </dgm:else>
                      </dgm:choose>
                    </dgm:if>
                    <dgm:else name="Name142"/>
                  </dgm:choose>
                  <dgm:shape xmlns:r="http://schemas.openxmlformats.org/officeDocument/2006/relationships" r:blip="">
                    <dgm:adjLst/>
                  </dgm:shape>
                  <dgm:presOf/>
                  <dgm:constrLst/>
                  <dgm:ruleLst/>
                  <dgm:forEach name="Name143" ref="rep2a"/>
                </dgm:layoutNode>
                <dgm:layoutNode name="hierChild7">
                  <dgm:choose name="Name144">
                    <dgm:if name="Name145" func="var" arg="dir" op="equ" val="norm">
                      <dgm:alg type="hierChild">
                        <dgm:param type="chAlign" val="l"/>
                        <dgm:param type="linDir" val="fromL"/>
                        <dgm:param type="secChAlign" val="t"/>
                        <dgm:param type="secLinDir" val="fromT"/>
                      </dgm:alg>
                    </dgm:if>
                    <dgm:else name="Name146">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47"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3.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layout4.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19-10-07T18:52:25.439"/>
    </inkml:context>
    <inkml:brush xml:id="br0">
      <inkml:brushProperty name="width" value="0.5" units="cm"/>
      <inkml:brushProperty name="height" value="1" units="cm"/>
      <inkml:brushProperty name="color" value="#FF40FF"/>
      <inkml:brushProperty name="tip" value="rectangle"/>
      <inkml:brushProperty name="rasterOp" value="maskPen"/>
      <inkml:brushProperty name="ignorePressure" value="1"/>
    </inkml:brush>
  </inkml:definitions>
  <inkml:trace contextRef="#ctx0" brushRef="#br0">1 12,'0'1,"0"-1,0 1,0-1,0 1,0-1,0 1,0-1,0 1,1-1,-1 1,0-1,0 1,1-1,-1 1,0-1,0 0,1 1,-1-1,1 1,-1-1,0 0,1 1,-1-1,1 0,-1 1,1-1,-1 0,1 0,19 4,-15-3,425 27,-409-27,928 11,-387 12,-261-5,594-7,-647 1,-126-4,10-6,101-16,-36 1,-118 8,0-4,77-17,-107 16,6 3,-9 0,23-5,-30 4,-1 2,34 0,-1 0,103-10,52 7,-203 8,1-1,9-3,-2-1</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9:01:31.877"/>
    </inkml:context>
    <inkml:brush xml:id="br0">
      <inkml:brushProperty name="width" value="0.05" units="cm"/>
      <inkml:brushProperty name="height" value="0.05" units="cm"/>
      <inkml:brushProperty name="color" value="#E71224"/>
    </inkml:brush>
  </inkml:definitions>
  <inkml:trace contextRef="#ctx0" brushRef="#br0">3445 112 24575,'-1297'0'0,"1288"0"0,0-1 0,0 0 0,1-1 0,-1 1 0,0-2 0,1 1 0,-14-7 0,9 5 0,-1-1 0,1 2 0,-20-4 0,-43-1 0,68 7 0,-122-1 0,83 2 0,38 0 0,0-1 0,-1-1 0,1 0 0,0 0 0,0-1 0,-11-5 0,9 4 0,0 0 0,-1 1 0,-17-4 0,11 4 0,-20-6 0,23 5 0,-1 1 0,-19-3 0,-130 5 0,84 2 0,-452-1 0,515 0 0,-1 2 0,-24 3 0,33-3 0,0 0 0,1 1 0,-1 0 0,1 1 0,-18 9 0,-78 43 0,94-50 0,0 1 0,1 0 0,0 0 0,-9 9 0,10-8 0,0-1 0,-1 0 0,0 0 0,-13 7 0,9-8 0,1 0 0,0 2 0,1-1 0,0 2 0,0 0 0,0 0 0,2 1 0,-14 15 0,21-22 0,0-1 0,0 1 0,0-1 0,-1 1 0,1-1 0,0 0 0,-1 0 0,0 0 0,1-1 0,-1 1 0,0-1 0,0 0 0,-5 1 0,4-1 0,0 0 0,-1 1 0,2-1 0,-1 1 0,0 1 0,-9 4 0,10-3 0,-1 1 0,1 0 0,0 0 0,0 0 0,0 0 0,1 0 0,0 1 0,0-1 0,-3 10 0,-5 7 0,4-9 0,1 1 0,1-1 0,0 1 0,1 0 0,1 0 0,0 0 0,0 1 0,2-1 0,0 1 0,1 19 0,0-25 0,0 0 0,0 0 0,1 0 0,0 0 0,2 10 0,-2-16 0,0 0 0,0 0 0,0 0 0,1 0 0,-1-1 0,1 1 0,-1-1 0,1 1 0,0-1 0,0 0 0,0 0 0,0 1 0,1-1 0,-1-1 0,0 1 0,5 2 0,5 3 0,0-2 0,0 0 0,1 0 0,-1-1 0,1-1 0,0 0 0,23 2 0,-29-4 0,0 0 0,0 0 0,0 1 0,-1 0 0,1 0 0,-1 0 0,10 6 0,-5-4 0,0 0 0,0 0 0,1-1 0,-1 0 0,16 2 0,-14-4 0,0 2 0,0 0 0,20 8 0,-23-7 0,0 0 0,0 0 0,0-1 0,0 0 0,1 0 0,15 0 0,167-1 0,-91-4 0,-65 2 0,80 2 0,-94 0 0,-1 1 0,1 1 0,25 7 0,217 70 0,-244-75 0,0-1 0,1-1 0,-1-1 0,1-1 0,23-1 0,-31 0 0,0 1 0,0 0 0,0 1 0,0 1 0,-1 0 0,16 7 0,-8-3 0,26 6 0,33-1 0,3 1 0,18 7 0,175 16 0,-193-25 0,-33-4 0,37-4 0,-10 0 0,161 32-1078,-114-14 1098,-102-19-20,51 8 0,104 30 0,-162-36 176,1-1 1,-1-1-1,1 0 0,0-1 1,32-1-1,173 0-176,-171 2 0,0 2 0,69 16 0,-53-7 0,0-3 0,89 3 0,136-11 0,-171-4 0,-95 0 0,0-2 0,29-6 0,4 0 0,12-2 0,-28 4 0,44-2 0,-70 8 0,0-1 0,25-7 0,-25 5 0,0 1 0,24-2 0,12 5 0,-33 0 0,-1 0 0,0-1 0,1 0 0,-1-2 0,25-6 0,-23 3 0,1 1 0,-1 1 0,1 0 0,0 2 0,29-1 0,112 5 0,114-3 0,-196-5 0,28-1 0,177 8 0,-272-1 0,-1-1 0,0-1 0,0 0 0,0 0 0,0-1 0,0 0 0,0-1 0,-1-1 0,0 0 0,12-7 0,-15 8 0,1 0 0,0 1 0,0 0 0,0 0 0,0 1 0,1 0 0,15-1 0,69 4 0,-45 1 0,23-1 0,146-2 0,-202-1 0,0-1 0,-1 0 0,1 0 0,17-8 0,-19 7 0,0 0 0,1 1 0,-1 1 0,27-1 0,-25 2 0,-1 0 0,1-1 0,16-4 0,-24 3 0,0 0 0,-1 0 0,8-5 0,-8 4 0,-1 1 0,1 0 0,0 0 0,12-3 0,24 0 0,74-2 0,-113 8 0,24 0 0,0-2 0,-1-1 0,47-12 0,-52 9 0,14-5 0,0 2 0,61-7 0,-86 16 0,1-2 0,-1 1 0,1-2 0,-1 1 0,0-2 0,0 1 0,0-2 0,0 1 0,11-7 0,-12 5 0,1 1 0,21-8 0,-20 9 0,0-1 0,16-9 0,22-10 0,-5 2 0,-35 17 0,0 0 0,0 1 0,0 0 0,1 1 0,-1 0 0,1 0 0,0 1 0,0 1 0,17-1 0,-22 2 0,0-1 0,0 0 0,-1 1 0,1-2 0,0 1 0,9-4 0,-12 3 0,1 0 0,-1 1 0,0-2 0,1 1 0,-1 0 0,0 0 0,0-1 0,-1 0 0,1 0 0,-1 0 0,3-3 0,-1-1 0,1 1 0,-1-1 0,1 1 0,1 0 0,-1 1 0,1-1 0,0 1 0,0 0 0,11-7 0,-2 3 0,-1 0 0,0-1 0,-1-1 0,0 0 0,-1-1 0,17-21 0,-23 26 0,-1-1 0,0 0 0,-1-1 0,7-16 0,-6 14 0,-1 1 0,13-20 0,-12 23 0,4-6 0,11-21 0,-17 29 0,-1-1 0,0 0 0,0 1 0,0-1 0,-1 0 0,0 0 0,1-8 0,-2 6 0,1-1 0,1 1 0,0-1 0,0 1 0,0 0 0,6-11 0,-4 8 0,0 0 0,-1-1 0,0 1 0,0 0 0,-1-1 0,-1 0 0,0 1 0,-1-1 0,0 0 0,0 1 0,-5-20 0,5 29 0,-1 0 0,1 0 0,-1 0 0,0 0 0,0 0 0,0 0 0,0 0 0,0 0 0,0 1 0,-1-1 0,1 0 0,-1 1 0,1-1 0,-1 1 0,1-1 0,-1 1 0,0 0 0,0 0 0,0 0 0,0 0 0,0 0 0,0 0 0,0 0 0,0 1 0,-2-1 0,-5-1 0,-1 1 0,1 0 0,-1 1 0,-14 1 0,8 0 0,-457-1-1239,382-7 1239,-112-25 0,33 6-380,78 13 227,-155-7 155,-2 21 1148,93 0-530,-545-1-620,687 1 0,0 1 0,0 0 0,0 1 0,-21 7 0,16-5 0,-29 6 0,23-8 0,-49 8 0,36-5 0,-67 3 0,-39-9 0,67-1 0,-1390 0 63,760 1-1491,687 0-5398</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1-10-24T19:01:45.952"/>
    </inkml:context>
    <inkml:brush xml:id="br0">
      <inkml:brushProperty name="width" value="0.05" units="cm"/>
      <inkml:brushProperty name="height" value="0.05" units="cm"/>
      <inkml:brushProperty name="color" value="#E71224"/>
    </inkml:brush>
  </inkml:definitions>
  <inkml:trace contextRef="#ctx0" brushRef="#br0">8525 10 24575,'1'5'0,"0"1"0,0 0 0,0 0 0,0-1 0,1 1 0,0-1 0,0 1 0,4 4 0,-3-2 0,1 0 0,3 14 0,2 38 0,-4-23 0,-3-18 0,-1 33 0,1 8 0,-1-52 0,1 0 0,0 0 0,1 0 0,6 14 0,-5-14 0,-1 1 0,0 0 0,4 16 0,-4 5 0,-1 1 0,-4 40 0,1-13 0,0-21 0,0-12 0,3 35 0,1-46 0,6 21 0,-6-22 0,0-1 0,2 19 0,-4-22 0,0-3 0,0 0 0,-1 0 0,0 0 0,0 0 0,-2 9 0,1-13 0,1 0 0,-1 0 0,0-1 0,0 1 0,1 0 0,-1 0 0,0-1 0,-1 1 0,1 0 0,0-1 0,0 1 0,-1-1 0,1 0 0,-1 1 0,1-1 0,-1 0 0,0 0 0,1 0 0,-1 0 0,0 0 0,-2 1 0,-8 2 0,0 0 0,-1-1 0,1-1 0,-16 2-1,-54 1-298,63-5 125,-268 1 46,129-3 635,145 3-487,0 1 0,0 0 0,0 0 0,-21 8 0,16-5-23,-25 5 1,-158 11 2,199-20 0,-370 7 0,257-8 0,98 1 0,0 0 0,-30 8 0,26-4 0,-22 1 0,-75 0 0,-23 1 0,-194 8-924,268-12 924,1 2 0,-67 15 0,68-10-61,0-3-1,-72-2 1,-21 6-13,29 0 911,-248-10-496,194-2-337,-759 1-4,896 1 0,-1 3 0,-57 10 0,49-5 0,-82 2 0,-57-12 0,78 0 0,-1846 1 0,1887 6 0,12 0 0,47-4 0,0 0 0,1 1 0,-24 8 0,20-6 0,-30 5 0,-4-5 0,-25 4 0,-52 25 0,110-29 0,-1-1 0,1 0 0,-1-1 0,-28-1 0,42-2 0,-1 1 0,-1-1 0,1 2 0,0-1 0,-1 1 0,1 0 0,0 1 0,0-1 0,-10 7 0,-70 35 0,65-32 0,-38 14 0,-2 0 0,33-10 0,-18 8 0,-46 21 0,74-35 0,1 0 0,-35 25 0,33-20 0,12-8 0,1-1 0,-1 1 0,2 1 0,-1-1 0,1 1 0,0 1 0,1-1 0,0 1 0,0 0 0,1 0 0,0 1 0,1 0 0,0 0 0,-4 17 0,3-11 0,-1 1 0,2 0 0,0 0 0,-4 34 0,8 151 0,1-94 0,-2-28 0,2 89 0,0-162 1,0 0 0,1 0-1,-1 0 1,2 0-1,-1 0 1,1 0 0,0 0-1,0-1 1,1 1 0,-1-1-1,1 0 1,1 0 0,-1 0-1,10 8 1,2 1-31,0-1 0,2 0 0,30 18 0,115 53-421,-75-42 349,75 34 102,-120-60 0,86 23 0,45-3 301,24 5 61,-82-7-362,-4-1 0,83 18 0,-27-11 0,-122-32 0,165 22-225,0 0-157,-170-22 382,13 3 0,79 8 0,87-18 297,-44-2 96,-134 2-618,1 2 0,45 10 0,133 30 96,-154-34 134,89 2 0,235-13-5,-156 0 0,-120 0 0,181 4 0,-118 13 0,5 1 0,15-5 0,93 3 0,338-15 273,-280-1-602,2599 1-1865,-1499 0 5155,-1230-12-2961,-42 1 0,-134 9 0,0-2 0,0-2 0,52-14 0,-46 9 0,1 2 0,58-3 0,124-26 0,-74 9 0,133-11 0,-237 30 0,19-1 0,59-9 0,-47 5 0,70 6 0,-21 2 0,53-31 0,-95 17 0,-51 14 0,68-2 0,-64 6 0,50-8 0,147-18 0,3 23 0,-178 7 0,92-3 0,-131-1 0,1-2 0,38-10 0,-37 7 0,57-8 0,166 13 0,-154 4 0,294-7 0,-269 2 0,5 1 0,-95 0 0,61-12 0,-69 9 0,92-20 0,-89 22 0,1 0 0,32 1 0,-44 2 0,0-1 0,0 0 0,25-8 0,22-3 0,95-5 0,-135 15 0,221-38 0,16-4-575,-24 5 575,-189 32 0,60-3 0,-60 7 0,-35 1 112,1 0 1,-1 0-1,27-11 1,-27 9-82,1 0 1,0 1-1,20-4 0,54-10-31,-32 5 0,19 1 0,-1 2 0,91 1 0,-115 9 0,72-3 0,-102 1 0,-1-1 0,1 0 0,38-13 0,8-9 0,124-37 0,-102 38 0,43-9 0,-72 21 0,98-33 0,-56-1 0,-12 5 0,-75 36 0,0 1 0,29-4 0,-2 0 0,31-13 0,-50 13 0,1 1 0,-1 2 0,37-5 0,-44 9 0,-7 1 0,0 0 0,0-1 0,0 0 0,0-1 0,-1 0 0,1 0 0,0-1 0,11-5 0,34-26 0,-11 5 0,-28 19 0,20-18 0,-20 16 0,17-12 0,21-7 0,-28 18 0,38-29 0,86-81 0,-113 95 0,-24 20 0,0-1 0,-1 0 0,-1-1 0,1 0 0,15-21 0,-11 10 0,1 2 0,20-20 0,-19 21 0,-10 10 0,-1-1 0,1 0 0,4-10 0,-5 9 0,1 0 0,8-11 0,-10 15 0,0-1 0,-1 1 0,1-1 0,-1 0 0,-1 0 0,1-1 0,-1 1 0,-1-1 0,1 0 0,1-13 0,-1 8 0,1 0 0,1 0 0,7-15 0,-7 17 0,0 0 0,-1-1 0,0 0 0,2-15 0,-4 6 0,-1-39 0,-2 45 0,1 0 0,1 0 0,0-1 0,1 1 0,4-17 0,0 10 0,-1 7 0,0 0 0,-2 0 0,0 0 0,1-17 0,-3-182 0,-2 98 0,1 110 0,0-6 0,-1-1 0,-1-13 0,1 21 0,0 1 0,-1-1 0,1 1 0,-1 0 0,1-1 0,-2 1 0,1 0 0,0 0 0,-4-5 0,-3-3 0,-1 0 0,0 1 0,-1 0 0,0 0 0,0 1 0,-1 1 0,0 0 0,-1 0 0,-16-7 0,22 13 0,-131-58 0,97 45 0,-63-15 0,58 16 0,35 11 0,0 0 0,0 1 0,-20-4 0,-195-25-118,-53-13-474,183 37 891,-121 6-1,112 3-185,-3612-1-768,3621 4 873,-1 4 1,-158 33-1,98-17-218,106-18 0,20-2 0,-155 24 0,128-19 0,-91 3 0,-60-13 0,86 0 0,-3755 1 0,3860-1 0,0-1 0,0 0 0,0-1 0,1-1 0,-24-8 0,29 8 0,0 2 0,0-1 0,-23-1 0,-38 4 0,50 1 0,0-1 0,-43-6 0,-169-41 0,152 34 0,27 4 0,41 6 0,1-2 0,0 0 0,0 0 0,0-2 0,0 0 0,-16-11 0,8 5 0,-24-10 0,-146-53 0,177 70-50,-21-9-1265,22 7-5511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E66B17-0C53-4752-98C6-A460EC8F3652}" type="datetimeFigureOut">
              <a:rPr lang="en-US" smtClean="0"/>
              <a:t>5/27/2024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A479D6-C430-4E6A-9BFB-AF4B845EB7B0}" type="slidenum">
              <a:rPr lang="en-US" smtClean="0"/>
              <a:t>‹#›</a:t>
            </a:fld>
            <a:endParaRPr lang="en-US"/>
          </a:p>
        </p:txBody>
      </p:sp>
    </p:spTree>
    <p:extLst>
      <p:ext uri="{BB962C8B-B14F-4D97-AF65-F5344CB8AC3E}">
        <p14:creationId xmlns:p14="http://schemas.microsoft.com/office/powerpoint/2010/main" val="326587948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F68335A-1B9B-4186-A47B-F4F1D84FF10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265057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bright-line thinking is not </a:t>
            </a:r>
            <a:r>
              <a:rPr lang="en-US"/>
              <a:t>going on, </a:t>
            </a:r>
            <a:r>
              <a:rPr lang="en-US" dirty="0"/>
              <a:t>and that it</a:t>
            </a:r>
            <a:r>
              <a:rPr lang="en-US" baseline="0" dirty="0"/>
              <a:t> isn’t clustered </a:t>
            </a:r>
            <a:r>
              <a:rPr lang="en-US" baseline="0"/>
              <a:t>around 0.05, </a:t>
            </a:r>
            <a:r>
              <a:rPr lang="en-US" baseline="0" dirty="0"/>
              <a:t>consider </a:t>
            </a:r>
            <a:r>
              <a:rPr lang="en-US" baseline="0"/>
              <a:t>these quotes, </a:t>
            </a:r>
            <a:r>
              <a:rPr lang="en-US" baseline="0" dirty="0"/>
              <a:t>taken from actual research articles</a:t>
            </a:r>
            <a:endParaRPr lang="en-US" dirty="0"/>
          </a:p>
          <a:p>
            <a:endParaRPr lang="en-US" dirty="0"/>
          </a:p>
          <a:p>
            <a:r>
              <a:rPr lang="en-US"/>
              <a:t>Rosnell, </a:t>
            </a:r>
            <a:r>
              <a:rPr lang="en-US" dirty="0"/>
              <a:t>R.L. </a:t>
            </a:r>
            <a:r>
              <a:rPr lang="en-US"/>
              <a:t>and Rosenthal, </a:t>
            </a:r>
            <a:r>
              <a:rPr lang="en-US" dirty="0"/>
              <a:t>R. 1989. Statistical procedures and the justification of knowledge and psychological science. </a:t>
            </a:r>
            <a:r>
              <a:rPr lang="en-US" i="1" dirty="0"/>
              <a:t>American Psychologist</a:t>
            </a:r>
            <a:r>
              <a:rPr lang="en-US" dirty="0"/>
              <a:t> 44: 1276-1284</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4CE3E-FB9D-4492-B66B-3C01C8E0A53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78186247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think bright-line thinking is not </a:t>
            </a:r>
            <a:r>
              <a:rPr lang="en-US"/>
              <a:t>going on, </a:t>
            </a:r>
            <a:r>
              <a:rPr lang="en-US" dirty="0"/>
              <a:t>and that it</a:t>
            </a:r>
            <a:r>
              <a:rPr lang="en-US" baseline="0" dirty="0"/>
              <a:t> isn’t clustered </a:t>
            </a:r>
            <a:r>
              <a:rPr lang="en-US" baseline="0"/>
              <a:t>around 0.05, </a:t>
            </a:r>
            <a:r>
              <a:rPr lang="en-US" baseline="0" dirty="0"/>
              <a:t>consider </a:t>
            </a:r>
            <a:r>
              <a:rPr lang="en-US" baseline="0"/>
              <a:t>these quotes, </a:t>
            </a:r>
            <a:r>
              <a:rPr lang="en-US" baseline="0" dirty="0"/>
              <a:t>taken from actual research articles</a:t>
            </a:r>
            <a:endParaRPr lang="en-US" dirty="0"/>
          </a:p>
          <a:p>
            <a:endParaRPr lang="en-US" dirty="0"/>
          </a:p>
          <a:p>
            <a:r>
              <a:rPr lang="en-US"/>
              <a:t>Rosnell, </a:t>
            </a:r>
            <a:r>
              <a:rPr lang="en-US" dirty="0"/>
              <a:t>R.L. </a:t>
            </a:r>
            <a:r>
              <a:rPr lang="en-US"/>
              <a:t>and Rosenthal, </a:t>
            </a:r>
            <a:r>
              <a:rPr lang="en-US" dirty="0"/>
              <a:t>R. 1989. Statistical procedures and the justification of knowledge and psychological science. </a:t>
            </a:r>
            <a:r>
              <a:rPr lang="en-US" i="1" dirty="0"/>
              <a:t>American Psychologist</a:t>
            </a:r>
            <a:r>
              <a:rPr lang="en-US" dirty="0"/>
              <a:t> 44: 1276-1284</a:t>
            </a:r>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4CE3E-FB9D-4492-B66B-3C01C8E0A53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595798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4CE3E-FB9D-4492-B66B-3C01C8E0A53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74671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64B4CE3E-FB9D-4492-B66B-3C01C8E0A531}" type="slidenum">
              <a:rPr kumimoji="0" 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40612430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9970F5-8269-412A-9714-771711FB19EA}"/>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B04A06A-038E-4A83-8408-591EEEC0AC8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76D39B-D91A-42CB-91FE-6916F7B43B94}"/>
              </a:ext>
            </a:extLst>
          </p:cNvPr>
          <p:cNvSpPr>
            <a:spLocks noGrp="1"/>
          </p:cNvSpPr>
          <p:nvPr>
            <p:ph type="dt" sz="half" idx="10"/>
          </p:nvPr>
        </p:nvSpPr>
        <p:spPr/>
        <p:txBody>
          <a:bodyPr/>
          <a:lstStyle/>
          <a:p>
            <a:fld id="{5833F41E-1BCF-41A6-ADDA-D0E940B42266}" type="datetime1">
              <a:rPr lang="en-US" smtClean="0"/>
              <a:t>5/27/2024</a:t>
            </a:fld>
            <a:endParaRPr lang="en-US"/>
          </a:p>
        </p:txBody>
      </p:sp>
      <p:sp>
        <p:nvSpPr>
          <p:cNvPr id="5" name="Footer Placeholder 4">
            <a:extLst>
              <a:ext uri="{FF2B5EF4-FFF2-40B4-BE49-F238E27FC236}">
                <a16:creationId xmlns:a16="http://schemas.microsoft.com/office/drawing/2014/main" id="{D39BB09D-6057-4A03-A2CF-9F2B5E96FDA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DD88C64-AAB1-4F6C-9E27-A53D747A51E7}"/>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302274130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A38FB3-22CF-4D80-A966-A73E102A5E9E}"/>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718F0FE-62B1-4062-9C56-C7EFC8B9FFE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572795E-0312-42DA-B68A-F17EB4AE3C26}"/>
              </a:ext>
            </a:extLst>
          </p:cNvPr>
          <p:cNvSpPr>
            <a:spLocks noGrp="1"/>
          </p:cNvSpPr>
          <p:nvPr>
            <p:ph type="dt" sz="half" idx="10"/>
          </p:nvPr>
        </p:nvSpPr>
        <p:spPr/>
        <p:txBody>
          <a:bodyPr/>
          <a:lstStyle/>
          <a:p>
            <a:fld id="{66B62CFC-EF5B-4E92-AA8D-9A1563448315}" type="datetime1">
              <a:rPr lang="en-US" smtClean="0"/>
              <a:t>5/27/2024</a:t>
            </a:fld>
            <a:endParaRPr lang="en-US"/>
          </a:p>
        </p:txBody>
      </p:sp>
      <p:sp>
        <p:nvSpPr>
          <p:cNvPr id="5" name="Footer Placeholder 4">
            <a:extLst>
              <a:ext uri="{FF2B5EF4-FFF2-40B4-BE49-F238E27FC236}">
                <a16:creationId xmlns:a16="http://schemas.microsoft.com/office/drawing/2014/main" id="{061A11AA-0461-4EF5-935C-F1521F2019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9492938-514A-4900-938F-903733ADFCBD}"/>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3142714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B595756-778E-4D03-9720-325D92306CFB}"/>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3EE410A6-F916-4B5A-987C-E7E74B85BD9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61A9151-97DF-4743-9267-38FF8C7B2CFA}"/>
              </a:ext>
            </a:extLst>
          </p:cNvPr>
          <p:cNvSpPr>
            <a:spLocks noGrp="1"/>
          </p:cNvSpPr>
          <p:nvPr>
            <p:ph type="dt" sz="half" idx="10"/>
          </p:nvPr>
        </p:nvSpPr>
        <p:spPr/>
        <p:txBody>
          <a:bodyPr/>
          <a:lstStyle/>
          <a:p>
            <a:fld id="{CBF04F38-B324-4E18-800D-88BA96E1263A}" type="datetime1">
              <a:rPr lang="en-US" smtClean="0"/>
              <a:t>5/27/2024</a:t>
            </a:fld>
            <a:endParaRPr lang="en-US"/>
          </a:p>
        </p:txBody>
      </p:sp>
      <p:sp>
        <p:nvSpPr>
          <p:cNvPr id="5" name="Footer Placeholder 4">
            <a:extLst>
              <a:ext uri="{FF2B5EF4-FFF2-40B4-BE49-F238E27FC236}">
                <a16:creationId xmlns:a16="http://schemas.microsoft.com/office/drawing/2014/main" id="{2D2C0F77-391E-42EC-8F1D-76A3FDFE21F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A2874D-4847-44CE-82B3-41B28AC8DF0B}"/>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18670837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68615B-9922-4AA0-9C86-F8458181627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549E2E8-A158-4216-9F01-BAC429465D2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DD63D9A-018E-4F69-8AEA-E528D681D29D}"/>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5" name="Footer Placeholder 4">
            <a:extLst>
              <a:ext uri="{FF2B5EF4-FFF2-40B4-BE49-F238E27FC236}">
                <a16:creationId xmlns:a16="http://schemas.microsoft.com/office/drawing/2014/main" id="{3AC18399-658A-4B7B-99F7-EE7302B9CE2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F20DEF-6856-41D5-BEEF-C82E8C6CE21A}"/>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2851969959"/>
      </p:ext>
    </p:extLst>
  </p:cSld>
  <p:clrMapOvr>
    <a:masterClrMapping/>
  </p:clrMapOvr>
  <p:hf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53D10D-F8A4-4E15-AAC3-34C698F653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EC3D2D8-8744-487A-B1D6-907C89732D47}"/>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1F8D9E-A238-4F11-825D-119880B3842E}"/>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5" name="Footer Placeholder 4">
            <a:extLst>
              <a:ext uri="{FF2B5EF4-FFF2-40B4-BE49-F238E27FC236}">
                <a16:creationId xmlns:a16="http://schemas.microsoft.com/office/drawing/2014/main" id="{35E81A05-21BC-4E36-BE64-4AB9F6B8701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CFFF517-1086-478A-9F42-DB069805D4C2}"/>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3160081836"/>
      </p:ext>
    </p:extLst>
  </p:cSld>
  <p:clrMapOvr>
    <a:masterClrMapping/>
  </p:clrMapOvr>
  <p:hf hdr="0" ftr="0" dt="0"/>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C6B75C-E836-4AE4-A5D3-E394FE2B10D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F31F8DF-479B-44DC-AB0F-EAD1DCE28BD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D21AE99-C299-4E73-8ECE-FA65F82DFD76}"/>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5" name="Footer Placeholder 4">
            <a:extLst>
              <a:ext uri="{FF2B5EF4-FFF2-40B4-BE49-F238E27FC236}">
                <a16:creationId xmlns:a16="http://schemas.microsoft.com/office/drawing/2014/main" id="{9AFB9A2C-E941-4FE7-BC81-AEB0D87535F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27716E5-2F11-4C88-8EEB-0927BC6E8558}"/>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94446834"/>
      </p:ext>
    </p:extLst>
  </p:cSld>
  <p:clrMapOvr>
    <a:masterClrMapping/>
  </p:clrMapOvr>
  <p:hf hdr="0" ftr="0" dt="0"/>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7BCDD-FD00-4951-AD5A-C54E304FF4C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9641FB9-9D83-4F54-9D86-AB3E57D353CF}"/>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54DFB8-6CF3-4F89-A5AD-864E6BB1E034}"/>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04D8736A-88DB-4506-8120-E430C3587DEE}"/>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6" name="Footer Placeholder 5">
            <a:extLst>
              <a:ext uri="{FF2B5EF4-FFF2-40B4-BE49-F238E27FC236}">
                <a16:creationId xmlns:a16="http://schemas.microsoft.com/office/drawing/2014/main" id="{B2D1D8C4-581A-4D59-8A0B-36E5EFBBE00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5FCD439-57B8-4449-BCA0-F27C37245F9F}"/>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4293714610"/>
      </p:ext>
    </p:extLst>
  </p:cSld>
  <p:clrMapOvr>
    <a:masterClrMapping/>
  </p:clrMapOvr>
  <p:hf hdr="0" ftr="0" dt="0"/>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6F4645-6D1A-4CC2-B5C0-C9D84AD0F2E1}"/>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9F165028-E8B2-4215-A1EC-A1099F23D5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33F9D2-B558-4E3A-9FCA-71D201D6CE9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1C7FF403-15BB-4FA3-B0D0-A32C6E17F92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2C0DA87-F7FC-44A8-AE77-B23AD34534C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9DA348C-98CE-41AD-9858-BDBC030D3FC6}"/>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8" name="Footer Placeholder 7">
            <a:extLst>
              <a:ext uri="{FF2B5EF4-FFF2-40B4-BE49-F238E27FC236}">
                <a16:creationId xmlns:a16="http://schemas.microsoft.com/office/drawing/2014/main" id="{15D29BE7-82F8-49D3-9EA8-00EC0D0EE7F1}"/>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841A48F-36FB-4AE5-9355-34C4283DBFF9}"/>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172594157"/>
      </p:ext>
    </p:extLst>
  </p:cSld>
  <p:clrMapOvr>
    <a:masterClrMapping/>
  </p:clrMapOvr>
  <p:hf hdr="0" ftr="0" dt="0"/>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57CF909-2F78-4F7D-AF2C-DA57729C5B1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47CA9853-D99F-4F6C-9E9C-98CF5B07CE74}"/>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4" name="Footer Placeholder 3">
            <a:extLst>
              <a:ext uri="{FF2B5EF4-FFF2-40B4-BE49-F238E27FC236}">
                <a16:creationId xmlns:a16="http://schemas.microsoft.com/office/drawing/2014/main" id="{555088E8-1B38-4949-A2D3-6B326D729C7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8C87359-694F-4154-9C01-C583D405E657}"/>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1899714719"/>
      </p:ext>
    </p:extLst>
  </p:cSld>
  <p:clrMapOvr>
    <a:masterClrMapping/>
  </p:clrMapOvr>
  <p:hf hdr="0" ftr="0" dt="0"/>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CE0869BA-DC68-4902-80AA-665EA94E5BFD}"/>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3" name="Footer Placeholder 2">
            <a:extLst>
              <a:ext uri="{FF2B5EF4-FFF2-40B4-BE49-F238E27FC236}">
                <a16:creationId xmlns:a16="http://schemas.microsoft.com/office/drawing/2014/main" id="{6A786EA9-5A7D-464D-ADF5-BAB7C777C90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056EF40F-7128-4328-905F-7E271B1D1385}"/>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496138234"/>
      </p:ext>
    </p:extLst>
  </p:cSld>
  <p:clrMapOvr>
    <a:masterClrMapping/>
  </p:clrMapOvr>
  <p:hf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5E117C2-278D-43D7-BCF5-F858CA5A137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B549ACCC-7322-48AE-A1F0-35CC9790DC8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23270DA-C201-4936-B9BE-52F00B96277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86DF2E-150D-4CE2-AFCF-1DD8566ABA64}"/>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6" name="Footer Placeholder 5">
            <a:extLst>
              <a:ext uri="{FF2B5EF4-FFF2-40B4-BE49-F238E27FC236}">
                <a16:creationId xmlns:a16="http://schemas.microsoft.com/office/drawing/2014/main" id="{17693A59-3751-48DC-A3CF-04B41B84979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1E908E2-CB05-4FEF-B1DA-0532897BF210}"/>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1963406803"/>
      </p:ext>
    </p:extLst>
  </p:cSld>
  <p:clrMapOvr>
    <a:masterClrMapping/>
  </p:clrMapOvr>
  <p:hf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9FA223-2444-4A91-A4AE-5E063801997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AEE4BF2-207E-4668-A37B-38936B94336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1242E70-7020-46CA-B8A4-D998BAE38B88}"/>
              </a:ext>
            </a:extLst>
          </p:cNvPr>
          <p:cNvSpPr>
            <a:spLocks noGrp="1"/>
          </p:cNvSpPr>
          <p:nvPr>
            <p:ph type="dt" sz="half" idx="10"/>
          </p:nvPr>
        </p:nvSpPr>
        <p:spPr/>
        <p:txBody>
          <a:bodyPr/>
          <a:lstStyle/>
          <a:p>
            <a:fld id="{35800F6F-42BA-4E34-938B-2E0FD24DD562}" type="datetime1">
              <a:rPr lang="en-US" smtClean="0"/>
              <a:t>5/27/2024</a:t>
            </a:fld>
            <a:endParaRPr lang="en-US"/>
          </a:p>
        </p:txBody>
      </p:sp>
      <p:sp>
        <p:nvSpPr>
          <p:cNvPr id="5" name="Footer Placeholder 4">
            <a:extLst>
              <a:ext uri="{FF2B5EF4-FFF2-40B4-BE49-F238E27FC236}">
                <a16:creationId xmlns:a16="http://schemas.microsoft.com/office/drawing/2014/main" id="{B41E673E-D799-4499-8D00-B8C1D13B84B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5F827F-2482-4E9E-B4CF-745B732F7B4D}"/>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4170043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C37CC-A546-4DB9-83FC-E3B5BB179693}"/>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4A262FBC-AC1B-4C32-8BE1-2D748A5767CE}"/>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9D7E1A4D-CF9C-4922-BF28-4F7BB9531D4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2222C96-55DB-4DD2-ABB4-534E98EF4D3D}"/>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6" name="Footer Placeholder 5">
            <a:extLst>
              <a:ext uri="{FF2B5EF4-FFF2-40B4-BE49-F238E27FC236}">
                <a16:creationId xmlns:a16="http://schemas.microsoft.com/office/drawing/2014/main" id="{531B8C71-B312-4C23-8F97-8B58127D0B5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7FA363D-19E3-4776-8F3B-EF93AC565AD0}"/>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8216516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2EA36C-0398-46CF-A1FB-17B993676BA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BF781ED7-4030-4AA0-9B68-E80021123183}"/>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3001C26-EF9E-42FE-8635-9E0B90CBC580}"/>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5" name="Footer Placeholder 4">
            <a:extLst>
              <a:ext uri="{FF2B5EF4-FFF2-40B4-BE49-F238E27FC236}">
                <a16:creationId xmlns:a16="http://schemas.microsoft.com/office/drawing/2014/main" id="{52D906B9-D1E8-420C-81C2-09D09A36B11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C0EFA6E-9BD7-44C7-819D-0B9E4794AD6F}"/>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1403415091"/>
      </p:ext>
    </p:extLst>
  </p:cSld>
  <p:clrMapOvr>
    <a:masterClrMapping/>
  </p:clrMapOvr>
  <p:hf hdr="0" ftr="0" dt="0"/>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59DDA8D-6A69-417A-AD14-35B22A66453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27794C6-04DF-418F-8BDB-F7C9332A09B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85A8A9-C143-4E44-9E51-A5C12B0C28A8}"/>
              </a:ext>
            </a:extLst>
          </p:cNvPr>
          <p:cNvSpPr>
            <a:spLocks noGrp="1"/>
          </p:cNvSpPr>
          <p:nvPr>
            <p:ph type="dt" sz="half" idx="10"/>
          </p:nvPr>
        </p:nvSpPr>
        <p:spPr/>
        <p:txBody>
          <a:bodyPr/>
          <a:lstStyle/>
          <a:p>
            <a:fld id="{D3F4BC0D-1D98-4236-9F69-87E5E0BB305D}" type="datetimeFigureOut">
              <a:rPr lang="en-US" smtClean="0"/>
              <a:t>5/27/2024</a:t>
            </a:fld>
            <a:endParaRPr lang="en-US"/>
          </a:p>
        </p:txBody>
      </p:sp>
      <p:sp>
        <p:nvSpPr>
          <p:cNvPr id="5" name="Footer Placeholder 4">
            <a:extLst>
              <a:ext uri="{FF2B5EF4-FFF2-40B4-BE49-F238E27FC236}">
                <a16:creationId xmlns:a16="http://schemas.microsoft.com/office/drawing/2014/main" id="{FBB88621-4F4C-4D94-A4FB-3029F8E7BFD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4BF28D-B687-4E0C-B35B-E7165445E5F4}"/>
              </a:ext>
            </a:extLst>
          </p:cNvPr>
          <p:cNvSpPr>
            <a:spLocks noGrp="1"/>
          </p:cNvSpPr>
          <p:nvPr>
            <p:ph type="sldNum" sz="quarter" idx="12"/>
          </p:nvPr>
        </p:nvSpPr>
        <p:spPr/>
        <p:txBody>
          <a:bodyPr/>
          <a:lstStyle/>
          <a:p>
            <a:fld id="{6548B236-01FE-405D-BCFA-0E60355B5EF3}" type="slidenum">
              <a:rPr lang="en-US" smtClean="0"/>
              <a:t>‹#›</a:t>
            </a:fld>
            <a:endParaRPr lang="en-US"/>
          </a:p>
        </p:txBody>
      </p:sp>
    </p:spTree>
    <p:extLst>
      <p:ext uri="{BB962C8B-B14F-4D97-AF65-F5344CB8AC3E}">
        <p14:creationId xmlns:p14="http://schemas.microsoft.com/office/powerpoint/2010/main" val="3176064139"/>
      </p:ext>
    </p:extLst>
  </p:cSld>
  <p:clrMapOvr>
    <a:masterClrMapping/>
  </p:clrMapOvr>
  <p:hf hdr="0" ftr="0" dt="0"/>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FAFB6-DC36-60AC-C8AF-3B4BFA19705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AEA9480-577E-24AD-2FEB-03CA6EE5911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8AF690B-B60D-D3BD-8D6B-D9B5F7275D1C}"/>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5" name="Footer Placeholder 4">
            <a:extLst>
              <a:ext uri="{FF2B5EF4-FFF2-40B4-BE49-F238E27FC236}">
                <a16:creationId xmlns:a16="http://schemas.microsoft.com/office/drawing/2014/main" id="{CD24E58C-896B-E824-C266-B05945E7401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6867D3B-6361-5B48-2E77-F40240482B11}"/>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27178467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E8A55-BA03-8E34-F215-6699E174F7DF}"/>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2E31732-57B6-631C-24D0-9279199275B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E6ED8-24CE-11E6-16E7-EC0EE32ABCD0}"/>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5" name="Footer Placeholder 4">
            <a:extLst>
              <a:ext uri="{FF2B5EF4-FFF2-40B4-BE49-F238E27FC236}">
                <a16:creationId xmlns:a16="http://schemas.microsoft.com/office/drawing/2014/main" id="{328540C4-4CC2-296A-E722-6E25F9902F0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BEFBA22-BDDF-E457-38D3-6BFADD00547F}"/>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3449019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BAEFB9-D35B-DB48-C846-955F3A54CE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7B7F236-BC9F-6EDC-FFD5-76667D724DA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3E080B7-9FFF-1276-7482-E59AA4D2E195}"/>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5" name="Footer Placeholder 4">
            <a:extLst>
              <a:ext uri="{FF2B5EF4-FFF2-40B4-BE49-F238E27FC236}">
                <a16:creationId xmlns:a16="http://schemas.microsoft.com/office/drawing/2014/main" id="{9C2A5FCD-9A39-69C3-E036-69BF7DE0A3F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05A30FB-F5D5-00C3-618C-DFEA958A26F3}"/>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104341038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38B85D-3C07-16C2-3A2E-3FD8D5BE72D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4BE929A-A739-98BC-6F6E-189FA885828A}"/>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736BEFDD-C273-BE3A-BCB1-DF3A8BBD5D2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CACC6923-9FD4-803D-C748-EEBBB890E786}"/>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6" name="Footer Placeholder 5">
            <a:extLst>
              <a:ext uri="{FF2B5EF4-FFF2-40B4-BE49-F238E27FC236}">
                <a16:creationId xmlns:a16="http://schemas.microsoft.com/office/drawing/2014/main" id="{90C56756-957B-ECFD-4ECA-B169F8B75BC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51E664A-B5C0-680E-A514-7B27DF00CA8A}"/>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204172220"/>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0BD42E-88DE-1854-6733-DB8F7706A2D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0E9140EE-7602-88C2-B864-7C6AA585807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123A5E5-6C28-B209-E4E6-4EDB781D07C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F5DA362-A7FD-4A0E-129F-B463086CF77B}"/>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0B14132-958F-74E0-60F2-31DAA281553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EF48681-E5C4-3F20-A8F5-D665841BBFB2}"/>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8" name="Footer Placeholder 7">
            <a:extLst>
              <a:ext uri="{FF2B5EF4-FFF2-40B4-BE49-F238E27FC236}">
                <a16:creationId xmlns:a16="http://schemas.microsoft.com/office/drawing/2014/main" id="{61D3DE75-6766-D4C0-91AB-258030F0C29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CBD636A8-2DF3-7CF6-4514-6953EB39D7CC}"/>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55835827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1B7390-677F-345E-A382-5A1A127F860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4C6E5F8-697C-12E9-6125-3893A49D55DD}"/>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4" name="Footer Placeholder 3">
            <a:extLst>
              <a:ext uri="{FF2B5EF4-FFF2-40B4-BE49-F238E27FC236}">
                <a16:creationId xmlns:a16="http://schemas.microsoft.com/office/drawing/2014/main" id="{6AD32256-9E5C-AAEC-9055-CF31309E6F2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E1FB4A3C-1483-F68F-91C0-15C425A889E9}"/>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167886728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6FEA293-BAB6-D799-1A6E-76254857ACA5}"/>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3" name="Footer Placeholder 2">
            <a:extLst>
              <a:ext uri="{FF2B5EF4-FFF2-40B4-BE49-F238E27FC236}">
                <a16:creationId xmlns:a16="http://schemas.microsoft.com/office/drawing/2014/main" id="{5F68711F-5821-B41D-35F9-9E306C47430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CC8FD0F-743E-CCC0-0523-8E91AF0AE374}"/>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4045388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AB06C-2D15-4984-AEDB-9533E5663C1A}"/>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BDA480C-E5E7-42BB-86E1-1F9EBAC5309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050FC36-1066-4C08-B127-7EEAFC20EEC9}"/>
              </a:ext>
            </a:extLst>
          </p:cNvPr>
          <p:cNvSpPr>
            <a:spLocks noGrp="1"/>
          </p:cNvSpPr>
          <p:nvPr>
            <p:ph type="dt" sz="half" idx="10"/>
          </p:nvPr>
        </p:nvSpPr>
        <p:spPr/>
        <p:txBody>
          <a:bodyPr/>
          <a:lstStyle/>
          <a:p>
            <a:fld id="{CEB813CD-EA1D-4690-AFF1-98718ECEDF3C}" type="datetime1">
              <a:rPr lang="en-US" smtClean="0"/>
              <a:t>5/27/2024</a:t>
            </a:fld>
            <a:endParaRPr lang="en-US"/>
          </a:p>
        </p:txBody>
      </p:sp>
      <p:sp>
        <p:nvSpPr>
          <p:cNvPr id="5" name="Footer Placeholder 4">
            <a:extLst>
              <a:ext uri="{FF2B5EF4-FFF2-40B4-BE49-F238E27FC236}">
                <a16:creationId xmlns:a16="http://schemas.microsoft.com/office/drawing/2014/main" id="{DDB56364-6387-4192-A097-4F0C3AF6AB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167B7C0-EDF3-406A-8F73-0AF19EA1538F}"/>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6343788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500AB2-0DE5-2784-2701-AFB1D676DC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F19938D-3370-BD95-EFBD-62D2A6D66BE1}"/>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B81C2A3-1652-1D1E-9D8D-A5F2DAEF8F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71BA4FE-E2B6-BD64-95CA-E7D2C0535902}"/>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6" name="Footer Placeholder 5">
            <a:extLst>
              <a:ext uri="{FF2B5EF4-FFF2-40B4-BE49-F238E27FC236}">
                <a16:creationId xmlns:a16="http://schemas.microsoft.com/office/drawing/2014/main" id="{BE027FDB-6CB9-08DC-114E-E0335BF1286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8F6245D-17CC-A69F-2175-FC3172F65680}"/>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32041305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6FE4D5C-77C8-59D3-38EE-2BA2AC13FA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01D85945-E82A-6B04-1017-D4BBFD5B59A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6F649BC-D2EB-6768-B2E7-B9D7ADAF42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8017645-4E45-8F31-EFB1-09EFACC6F3D9}"/>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6" name="Footer Placeholder 5">
            <a:extLst>
              <a:ext uri="{FF2B5EF4-FFF2-40B4-BE49-F238E27FC236}">
                <a16:creationId xmlns:a16="http://schemas.microsoft.com/office/drawing/2014/main" id="{7FF98367-F95F-0159-8FA8-8CEB3B11A0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34FE476-EFEE-FF57-AD0A-5297FF4D1E44}"/>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42232381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B5B889-E6C2-5AE5-1A05-889F562301E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3CC7228-959A-DCE7-C200-713BAC0D20F9}"/>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52B609-3056-0B4A-A742-2F7A637A65C1}"/>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5" name="Footer Placeholder 4">
            <a:extLst>
              <a:ext uri="{FF2B5EF4-FFF2-40B4-BE49-F238E27FC236}">
                <a16:creationId xmlns:a16="http://schemas.microsoft.com/office/drawing/2014/main" id="{09C514B9-88BD-8113-8393-758A9F4E1C5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2AE1C1A-7EB1-6E51-BF15-C6FB22A9A1EA}"/>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7409420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5447883-10C9-B1FF-BAEF-DD0E427845C1}"/>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685C0B28-6674-4D4E-4E0E-51B9970F209B}"/>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B3B9D8-9AC9-96E1-424E-B16DB16874DF}"/>
              </a:ext>
            </a:extLst>
          </p:cNvPr>
          <p:cNvSpPr>
            <a:spLocks noGrp="1"/>
          </p:cNvSpPr>
          <p:nvPr>
            <p:ph type="dt" sz="half" idx="10"/>
          </p:nvPr>
        </p:nvSpPr>
        <p:spPr/>
        <p:txBody>
          <a:bodyPr/>
          <a:lstStyle/>
          <a:p>
            <a:fld id="{048AB124-5367-4A5C-987D-0CB502889FE4}" type="datetimeFigureOut">
              <a:rPr lang="en-US" smtClean="0"/>
              <a:t>5/27/2024</a:t>
            </a:fld>
            <a:endParaRPr lang="en-US"/>
          </a:p>
        </p:txBody>
      </p:sp>
      <p:sp>
        <p:nvSpPr>
          <p:cNvPr id="5" name="Footer Placeholder 4">
            <a:extLst>
              <a:ext uri="{FF2B5EF4-FFF2-40B4-BE49-F238E27FC236}">
                <a16:creationId xmlns:a16="http://schemas.microsoft.com/office/drawing/2014/main" id="{2AF951B7-D067-EEE6-67CA-699B57D5EC8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B4D302A-95D8-F5E3-378C-3487EC507D21}"/>
              </a:ext>
            </a:extLst>
          </p:cNvPr>
          <p:cNvSpPr>
            <a:spLocks noGrp="1"/>
          </p:cNvSpPr>
          <p:nvPr>
            <p:ph type="sldNum" sz="quarter" idx="12"/>
          </p:nvPr>
        </p:nvSpPr>
        <p:spPr/>
        <p:txBody>
          <a:bodyPr/>
          <a:lstStyle/>
          <a:p>
            <a:fld id="{C17A4266-3B53-4D7A-BAC9-7F67AD58A443}" type="slidenum">
              <a:rPr lang="en-US" smtClean="0"/>
              <a:t>‹#›</a:t>
            </a:fld>
            <a:endParaRPr lang="en-US"/>
          </a:p>
        </p:txBody>
      </p:sp>
    </p:spTree>
    <p:extLst>
      <p:ext uri="{BB962C8B-B14F-4D97-AF65-F5344CB8AC3E}">
        <p14:creationId xmlns:p14="http://schemas.microsoft.com/office/powerpoint/2010/main" val="12025060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BC1C9D-E670-4265-B841-F0CB033133D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1843A74-8F4D-46D1-8334-5B8EF93266D6}"/>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C804CFC-920A-4226-928B-C464DA27A73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744C8173-28B2-439F-B7A1-E49D8FE8657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A8D2D63-301C-4EA5-B06D-9BED83B2D008}"/>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416942250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2A2DAF-1D26-4720-81FD-B8ACA3100E7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12ACC00-46DE-4D82-B0E2-58F94134C90A}"/>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8BC3763-43CD-49AC-976F-4FFEAD30307D}"/>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83A37DBD-5AFC-461C-B90D-5ED607B2BE0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0F91A74-91F6-43A0-9402-0BD2BB429CF2}"/>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30447006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40EC7A-2F32-42AE-8F43-1EF9FC3BCB9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2DEF336E-31C8-43A5-99CC-B051ECC56D44}"/>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BE596C4-6297-4D07-8CF0-8D308A87F574}"/>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C0CC755A-794B-4CD3-A50B-D915B1556BC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BD2FB8A-C9A5-407A-A3B0-22D429B8E21E}"/>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39828069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4642D-79B4-434D-8777-61AF70FC995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1D84D68-5EC2-4DC7-AD14-DE75A05FAFB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A0365D0-5292-47D7-9273-878EFD52F98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5DD0F9E-1217-4391-9027-0468298509DB}"/>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4B97FCA5-4D72-4072-A1AB-F405EAE5FB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B53AE6A-30BD-41EE-BD1A-5D27AB68C1DD}"/>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122212610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1BEC8B-BC7D-4D9D-9BAB-C2E57FD57B1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532F0A71-CB48-4C8E-BFBD-2C56DBA539F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7617053B-17B8-4430-BE4C-44DC9F645958}"/>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89763B-6844-40D4-B241-4589EE37386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BC12F0C-4BCD-4B85-8A84-A526237F8A2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113180F-3103-473A-BECD-6F57E2071CC7}"/>
              </a:ext>
            </a:extLst>
          </p:cNvPr>
          <p:cNvSpPr>
            <a:spLocks noGrp="1"/>
          </p:cNvSpPr>
          <p:nvPr>
            <p:ph type="dt" sz="half" idx="10"/>
          </p:nvPr>
        </p:nvSpPr>
        <p:spPr/>
        <p:txBody>
          <a:bodyPr/>
          <a:lstStyle/>
          <a:p>
            <a:endParaRPr lang="en-US"/>
          </a:p>
        </p:txBody>
      </p:sp>
      <p:sp>
        <p:nvSpPr>
          <p:cNvPr id="8" name="Footer Placeholder 7">
            <a:extLst>
              <a:ext uri="{FF2B5EF4-FFF2-40B4-BE49-F238E27FC236}">
                <a16:creationId xmlns:a16="http://schemas.microsoft.com/office/drawing/2014/main" id="{51190ABB-BDFE-4626-8D10-4F3434B96F0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4363FAA-1DF5-4350-9CC5-4B5DA778C1AC}"/>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325330437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EAA7F3-0A37-4553-B4FF-9731EC45091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848B9FE-24E9-4DBE-A93C-EDB4555A9787}"/>
              </a:ext>
            </a:extLst>
          </p:cNvPr>
          <p:cNvSpPr>
            <a:spLocks noGrp="1"/>
          </p:cNvSpPr>
          <p:nvPr>
            <p:ph type="dt" sz="half" idx="10"/>
          </p:nvPr>
        </p:nvSpPr>
        <p:spPr/>
        <p:txBody>
          <a:bodyPr/>
          <a:lstStyle/>
          <a:p>
            <a:endParaRPr lang="en-US"/>
          </a:p>
        </p:txBody>
      </p:sp>
      <p:sp>
        <p:nvSpPr>
          <p:cNvPr id="4" name="Footer Placeholder 3">
            <a:extLst>
              <a:ext uri="{FF2B5EF4-FFF2-40B4-BE49-F238E27FC236}">
                <a16:creationId xmlns:a16="http://schemas.microsoft.com/office/drawing/2014/main" id="{9A3FF2B9-5FFE-44D5-B1E8-7E28499A035F}"/>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9EF2EB88-7A70-487D-AA62-E65BC27F5C64}"/>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269618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8A5A0-7B02-4C91-9A10-EF285386401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BF382E0-4880-41A0-A3C8-6ABDDF3C032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E4EEF80-95F8-46BF-BF49-1651EF9F020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48D48D5-F6B1-4F25-BB6C-BDAECD201EF0}"/>
              </a:ext>
            </a:extLst>
          </p:cNvPr>
          <p:cNvSpPr>
            <a:spLocks noGrp="1"/>
          </p:cNvSpPr>
          <p:nvPr>
            <p:ph type="dt" sz="half" idx="10"/>
          </p:nvPr>
        </p:nvSpPr>
        <p:spPr/>
        <p:txBody>
          <a:bodyPr/>
          <a:lstStyle/>
          <a:p>
            <a:fld id="{6387E338-0E39-4D1F-A67F-156A93E4CFD5}" type="datetime1">
              <a:rPr lang="en-US" smtClean="0"/>
              <a:t>5/27/2024</a:t>
            </a:fld>
            <a:endParaRPr lang="en-US"/>
          </a:p>
        </p:txBody>
      </p:sp>
      <p:sp>
        <p:nvSpPr>
          <p:cNvPr id="6" name="Footer Placeholder 5">
            <a:extLst>
              <a:ext uri="{FF2B5EF4-FFF2-40B4-BE49-F238E27FC236}">
                <a16:creationId xmlns:a16="http://schemas.microsoft.com/office/drawing/2014/main" id="{82FF2044-92A5-40A3-8ABB-2BB6343097DF}"/>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C75C6AD-0F19-4E32-AE16-83BD4229ADB5}"/>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193977245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ECBD3F3-D7D6-4F77-A3FC-7C24A5D0DE92}"/>
              </a:ext>
            </a:extLst>
          </p:cNvPr>
          <p:cNvSpPr>
            <a:spLocks noGrp="1"/>
          </p:cNvSpPr>
          <p:nvPr>
            <p:ph type="dt" sz="half" idx="10"/>
          </p:nvPr>
        </p:nvSpPr>
        <p:spPr/>
        <p:txBody>
          <a:bodyPr/>
          <a:lstStyle/>
          <a:p>
            <a:endParaRPr lang="en-US"/>
          </a:p>
        </p:txBody>
      </p:sp>
      <p:sp>
        <p:nvSpPr>
          <p:cNvPr id="3" name="Footer Placeholder 2">
            <a:extLst>
              <a:ext uri="{FF2B5EF4-FFF2-40B4-BE49-F238E27FC236}">
                <a16:creationId xmlns:a16="http://schemas.microsoft.com/office/drawing/2014/main" id="{2EBF385C-98EC-4214-8E51-C277C012704F}"/>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C997E1C2-D9BF-431D-AC7A-9FABE3FF7DBD}"/>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385567374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A770BD-4548-4108-8EB8-923FFF8CAA1E}"/>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CAD982A-5D76-4E98-82F3-D88DB14990E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C52A29BC-3A2D-4E3A-9FED-BAEE71C3AD0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3DA4C48C-5F6D-4C54-99CA-E21BCD8D7715}"/>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F125F1A-6722-4591-8243-BDFC2C980C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C3A47FC-6F48-4FF5-823A-C661C90926AD}"/>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1198699340"/>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3C66663-12CC-481F-8D6A-95D7B2947A0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F097044-C9D4-434A-861B-67D8AEE6AFF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EFDA04D-9361-4A36-ADA6-6E6BE8CD98A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958AA49-18D4-47E6-BE78-B9EBE87CA2A4}"/>
              </a:ext>
            </a:extLst>
          </p:cNvPr>
          <p:cNvSpPr>
            <a:spLocks noGrp="1"/>
          </p:cNvSpPr>
          <p:nvPr>
            <p:ph type="dt" sz="half" idx="10"/>
          </p:nvPr>
        </p:nvSpPr>
        <p:spPr/>
        <p:txBody>
          <a:bodyPr/>
          <a:lstStyle/>
          <a:p>
            <a:endParaRPr lang="en-US"/>
          </a:p>
        </p:txBody>
      </p:sp>
      <p:sp>
        <p:nvSpPr>
          <p:cNvPr id="6" name="Footer Placeholder 5">
            <a:extLst>
              <a:ext uri="{FF2B5EF4-FFF2-40B4-BE49-F238E27FC236}">
                <a16:creationId xmlns:a16="http://schemas.microsoft.com/office/drawing/2014/main" id="{76A6C81D-7B8D-43E2-B1F5-8D084F0FE1D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CE56581-39F5-4680-BF53-639604B4FAC6}"/>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124573350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A4E8FF8-E715-45E1-BB42-F4A0A97D5A3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B5D5C5F-08B3-439D-8D6D-D7B5101771C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F7A0E9C-4699-47EE-9159-287D4767DA2F}"/>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3C324584-8A77-48DB-B0C6-BE272F9D21D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389530-D289-449D-B601-37E8CA4B2660}"/>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72716249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5C648CF-B51F-416A-A281-CCE5C2D3920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9737693-8EE5-44EF-9404-62D4A86C8E68}"/>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D8492C8-A1D7-4962-AB13-288857169E00}"/>
              </a:ext>
            </a:extLst>
          </p:cNvPr>
          <p:cNvSpPr>
            <a:spLocks noGrp="1"/>
          </p:cNvSpPr>
          <p:nvPr>
            <p:ph type="dt" sz="half" idx="10"/>
          </p:nvPr>
        </p:nvSpPr>
        <p:spPr/>
        <p:txBody>
          <a:bodyPr/>
          <a:lstStyle/>
          <a:p>
            <a:endParaRPr lang="en-US"/>
          </a:p>
        </p:txBody>
      </p:sp>
      <p:sp>
        <p:nvSpPr>
          <p:cNvPr id="5" name="Footer Placeholder 4">
            <a:extLst>
              <a:ext uri="{FF2B5EF4-FFF2-40B4-BE49-F238E27FC236}">
                <a16:creationId xmlns:a16="http://schemas.microsoft.com/office/drawing/2014/main" id="{2DD30D08-AFEE-45D1-9A64-1289582F44C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0B357F1-8712-4581-863B-0E760799F10D}"/>
              </a:ext>
            </a:extLst>
          </p:cNvPr>
          <p:cNvSpPr>
            <a:spLocks noGrp="1"/>
          </p:cNvSpPr>
          <p:nvPr>
            <p:ph type="sldNum" sz="quarter" idx="12"/>
          </p:nvPr>
        </p:nvSpPr>
        <p:spPr/>
        <p:txBody>
          <a:bodyPr/>
          <a:lstStyle/>
          <a:p>
            <a:fld id="{4E4A2E31-CF8C-48F7-8087-2674C8B8F93D}" type="slidenum">
              <a:rPr lang="en-US" smtClean="0"/>
              <a:t>‹#›</a:t>
            </a:fld>
            <a:endParaRPr lang="en-US"/>
          </a:p>
        </p:txBody>
      </p:sp>
    </p:spTree>
    <p:extLst>
      <p:ext uri="{BB962C8B-B14F-4D97-AF65-F5344CB8AC3E}">
        <p14:creationId xmlns:p14="http://schemas.microsoft.com/office/powerpoint/2010/main" val="442941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6FB61F-2CA6-4AA8-A558-E457D64EFC94}"/>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83FE7535-9717-42A6-A873-50A826D40CFF}"/>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6D194504-918A-4F70-9DFA-E67F61F042D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6113FEC-302A-4922-A296-689D42DB19F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7094DF1-FD99-4784-B939-926B2C19FE1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F1AD72B-0E19-47F1-A54A-3485B026DAA3}"/>
              </a:ext>
            </a:extLst>
          </p:cNvPr>
          <p:cNvSpPr>
            <a:spLocks noGrp="1"/>
          </p:cNvSpPr>
          <p:nvPr>
            <p:ph type="dt" sz="half" idx="10"/>
          </p:nvPr>
        </p:nvSpPr>
        <p:spPr/>
        <p:txBody>
          <a:bodyPr/>
          <a:lstStyle/>
          <a:p>
            <a:fld id="{54BFE35B-1C97-49AC-8A55-C2E901301910}" type="datetime1">
              <a:rPr lang="en-US" smtClean="0"/>
              <a:t>5/27/2024</a:t>
            </a:fld>
            <a:endParaRPr lang="en-US"/>
          </a:p>
        </p:txBody>
      </p:sp>
      <p:sp>
        <p:nvSpPr>
          <p:cNvPr id="8" name="Footer Placeholder 7">
            <a:extLst>
              <a:ext uri="{FF2B5EF4-FFF2-40B4-BE49-F238E27FC236}">
                <a16:creationId xmlns:a16="http://schemas.microsoft.com/office/drawing/2014/main" id="{DB2634D7-00B0-4188-B7AC-FB5AE9ADAE4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FCEDCE60-9071-455B-A42B-3500B11340EB}"/>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38609855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04766D-AF89-4B10-95CE-26D575A13FB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A205F70-9234-420F-8B76-5E0F86026B49}"/>
              </a:ext>
            </a:extLst>
          </p:cNvPr>
          <p:cNvSpPr>
            <a:spLocks noGrp="1"/>
          </p:cNvSpPr>
          <p:nvPr>
            <p:ph type="dt" sz="half" idx="10"/>
          </p:nvPr>
        </p:nvSpPr>
        <p:spPr/>
        <p:txBody>
          <a:bodyPr/>
          <a:lstStyle/>
          <a:p>
            <a:fld id="{0EBA4C5E-7B8E-47DC-B0D6-F53EBE9C440B}" type="datetime1">
              <a:rPr lang="en-US" smtClean="0"/>
              <a:t>5/27/2024</a:t>
            </a:fld>
            <a:endParaRPr lang="en-US"/>
          </a:p>
        </p:txBody>
      </p:sp>
      <p:sp>
        <p:nvSpPr>
          <p:cNvPr id="4" name="Footer Placeholder 3">
            <a:extLst>
              <a:ext uri="{FF2B5EF4-FFF2-40B4-BE49-F238E27FC236}">
                <a16:creationId xmlns:a16="http://schemas.microsoft.com/office/drawing/2014/main" id="{22F93345-DDCA-4DA3-8F43-486DABFF1026}"/>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6C39386-D6C4-4152-8ED1-8E65512D7B42}"/>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3470032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BB57E55-94C6-4A13-9D28-CCD3771928CA}"/>
              </a:ext>
            </a:extLst>
          </p:cNvPr>
          <p:cNvSpPr>
            <a:spLocks noGrp="1"/>
          </p:cNvSpPr>
          <p:nvPr>
            <p:ph type="dt" sz="half" idx="10"/>
          </p:nvPr>
        </p:nvSpPr>
        <p:spPr/>
        <p:txBody>
          <a:bodyPr/>
          <a:lstStyle/>
          <a:p>
            <a:fld id="{571CFBD7-FA47-4EA9-91CA-D509BBE4C156}" type="datetime1">
              <a:rPr lang="en-US" smtClean="0"/>
              <a:t>5/27/2024</a:t>
            </a:fld>
            <a:endParaRPr lang="en-US"/>
          </a:p>
        </p:txBody>
      </p:sp>
      <p:sp>
        <p:nvSpPr>
          <p:cNvPr id="3" name="Footer Placeholder 2">
            <a:extLst>
              <a:ext uri="{FF2B5EF4-FFF2-40B4-BE49-F238E27FC236}">
                <a16:creationId xmlns:a16="http://schemas.microsoft.com/office/drawing/2014/main" id="{EB0412BC-3C0A-43A5-9126-853D6391CA9C}"/>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73B2C195-39D2-453B-9D3B-288FEDFD936E}"/>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41320687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7697F0-E1DA-47A7-ADA2-24EB1F03410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407DA95-3ECA-4E5E-A7AF-18BF14C64E7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406B579-7631-48DD-939D-0C8CF134D9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43A042D-14F2-4B50-8660-370F896A8C96}"/>
              </a:ext>
            </a:extLst>
          </p:cNvPr>
          <p:cNvSpPr>
            <a:spLocks noGrp="1"/>
          </p:cNvSpPr>
          <p:nvPr>
            <p:ph type="dt" sz="half" idx="10"/>
          </p:nvPr>
        </p:nvSpPr>
        <p:spPr/>
        <p:txBody>
          <a:bodyPr/>
          <a:lstStyle/>
          <a:p>
            <a:fld id="{8EBCEC64-01BC-49C5-9B82-0D8C85F4E474}" type="datetime1">
              <a:rPr lang="en-US" smtClean="0"/>
              <a:t>5/27/2024</a:t>
            </a:fld>
            <a:endParaRPr lang="en-US"/>
          </a:p>
        </p:txBody>
      </p:sp>
      <p:sp>
        <p:nvSpPr>
          <p:cNvPr id="6" name="Footer Placeholder 5">
            <a:extLst>
              <a:ext uri="{FF2B5EF4-FFF2-40B4-BE49-F238E27FC236}">
                <a16:creationId xmlns:a16="http://schemas.microsoft.com/office/drawing/2014/main" id="{230C9A35-A9A1-46BD-BE15-CE4761F9C00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0099BAC-0465-4EC4-9CEA-62E7A75AFA4D}"/>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353115395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9277DB-AD50-4339-A88B-C8B5705D882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D494BE4-3AEE-4691-929E-9BF68D8F9FE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3749678F-FCA1-4A6A-BA8E-020E1A727BD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DA44058-09D6-47EE-AEA9-541A36A1FEC8}"/>
              </a:ext>
            </a:extLst>
          </p:cNvPr>
          <p:cNvSpPr>
            <a:spLocks noGrp="1"/>
          </p:cNvSpPr>
          <p:nvPr>
            <p:ph type="dt" sz="half" idx="10"/>
          </p:nvPr>
        </p:nvSpPr>
        <p:spPr/>
        <p:txBody>
          <a:bodyPr/>
          <a:lstStyle/>
          <a:p>
            <a:fld id="{77C8E227-9B5B-4635-B49B-91DBD21C3991}" type="datetime1">
              <a:rPr lang="en-US" smtClean="0"/>
              <a:t>5/27/2024</a:t>
            </a:fld>
            <a:endParaRPr lang="en-US"/>
          </a:p>
        </p:txBody>
      </p:sp>
      <p:sp>
        <p:nvSpPr>
          <p:cNvPr id="6" name="Footer Placeholder 5">
            <a:extLst>
              <a:ext uri="{FF2B5EF4-FFF2-40B4-BE49-F238E27FC236}">
                <a16:creationId xmlns:a16="http://schemas.microsoft.com/office/drawing/2014/main" id="{3A6C75FB-540A-4E72-9D98-63D621511E9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C0D997-62F4-4499-90E5-1A61BC2D7027}"/>
              </a:ext>
            </a:extLst>
          </p:cNvPr>
          <p:cNvSpPr>
            <a:spLocks noGrp="1"/>
          </p:cNvSpPr>
          <p:nvPr>
            <p:ph type="sldNum" sz="quarter" idx="12"/>
          </p:nvPr>
        </p:nvSpPr>
        <p:spPr/>
        <p:txBody>
          <a:bodyPr/>
          <a:lstStyle/>
          <a:p>
            <a:fld id="{869A40B3-8E43-41D4-B58B-E084EBC2E1A9}" type="slidenum">
              <a:rPr lang="en-US" smtClean="0"/>
              <a:t>‹#›</a:t>
            </a:fld>
            <a:endParaRPr lang="en-US"/>
          </a:p>
        </p:txBody>
      </p:sp>
    </p:spTree>
    <p:extLst>
      <p:ext uri="{BB962C8B-B14F-4D97-AF65-F5344CB8AC3E}">
        <p14:creationId xmlns:p14="http://schemas.microsoft.com/office/powerpoint/2010/main" val="10392545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3151ACF-E9E1-41B8-9A4A-B81326FC4DAF}"/>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9B69488-3E3E-416D-90B0-96022AA1920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2C6644C-B520-4180-B2CD-4426242B24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4D80FBF-CF8F-4EA0-8D8C-B27781D6C289}" type="datetime1">
              <a:rPr lang="en-US" smtClean="0"/>
              <a:t>5/27/2024</a:t>
            </a:fld>
            <a:endParaRPr lang="en-US"/>
          </a:p>
        </p:txBody>
      </p:sp>
      <p:sp>
        <p:nvSpPr>
          <p:cNvPr id="5" name="Footer Placeholder 4">
            <a:extLst>
              <a:ext uri="{FF2B5EF4-FFF2-40B4-BE49-F238E27FC236}">
                <a16:creationId xmlns:a16="http://schemas.microsoft.com/office/drawing/2014/main" id="{8E547961-EDF1-4E26-8504-240C695C3A0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93AAB923-D354-456E-971F-B4112EFBD3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A40B3-8E43-41D4-B58B-E084EBC2E1A9}" type="slidenum">
              <a:rPr lang="en-US" smtClean="0"/>
              <a:t>‹#›</a:t>
            </a:fld>
            <a:endParaRPr lang="en-US"/>
          </a:p>
        </p:txBody>
      </p:sp>
    </p:spTree>
    <p:extLst>
      <p:ext uri="{BB962C8B-B14F-4D97-AF65-F5344CB8AC3E}">
        <p14:creationId xmlns:p14="http://schemas.microsoft.com/office/powerpoint/2010/main" val="1997981625"/>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27A71F9-73B0-4E31-B162-F97A1F05F6F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292DD24-297D-4A31-A147-5C612E2ABC3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5908DD0-2EF5-4CE3-882E-6A0FE6B7569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1096E4B0-D77E-419E-9B89-3B1A11C7EC9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4F343859-99A7-43F5-A718-7AD7EE81B89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69A40B3-8E43-41D4-B58B-E084EBC2E1A9}" type="slidenum">
              <a:rPr lang="en-US" smtClean="0"/>
              <a:t>‹#›</a:t>
            </a:fld>
            <a:endParaRPr lang="en-US"/>
          </a:p>
        </p:txBody>
      </p:sp>
    </p:spTree>
    <p:extLst>
      <p:ext uri="{BB962C8B-B14F-4D97-AF65-F5344CB8AC3E}">
        <p14:creationId xmlns:p14="http://schemas.microsoft.com/office/powerpoint/2010/main" val="194278634"/>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08905C1-A75D-8C90-1615-97FCDFEF94A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982E912C-305B-714D-3615-BEB5C1F1FDCA}"/>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71F12F-3FC8-169C-FA1F-07B6FF5FD9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48AB124-5367-4A5C-987D-0CB502889FE4}" type="datetimeFigureOut">
              <a:rPr lang="en-US" smtClean="0"/>
              <a:t>5/27/2024</a:t>
            </a:fld>
            <a:endParaRPr lang="en-US"/>
          </a:p>
        </p:txBody>
      </p:sp>
      <p:sp>
        <p:nvSpPr>
          <p:cNvPr id="5" name="Footer Placeholder 4">
            <a:extLst>
              <a:ext uri="{FF2B5EF4-FFF2-40B4-BE49-F238E27FC236}">
                <a16:creationId xmlns:a16="http://schemas.microsoft.com/office/drawing/2014/main" id="{B6410E49-F120-308E-ADC9-9C2DA88D793B}"/>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6F20DF31-1C17-A21E-DF9C-3E657C15A612}"/>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7A4266-3B53-4D7A-BAC9-7F67AD58A443}" type="slidenum">
              <a:rPr lang="en-US" smtClean="0"/>
              <a:t>‹#›</a:t>
            </a:fld>
            <a:endParaRPr lang="en-US"/>
          </a:p>
        </p:txBody>
      </p:sp>
    </p:spTree>
    <p:extLst>
      <p:ext uri="{BB962C8B-B14F-4D97-AF65-F5344CB8AC3E}">
        <p14:creationId xmlns:p14="http://schemas.microsoft.com/office/powerpoint/2010/main" val="373455146"/>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E0AB157-21F7-4223-9C0A-147A00D3DE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E7FE7C1E-6129-4F54-A683-B0502E7FC88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724143-F896-4789-A639-12ECFCEF6B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a:p>
        </p:txBody>
      </p:sp>
      <p:sp>
        <p:nvSpPr>
          <p:cNvPr id="5" name="Footer Placeholder 4">
            <a:extLst>
              <a:ext uri="{FF2B5EF4-FFF2-40B4-BE49-F238E27FC236}">
                <a16:creationId xmlns:a16="http://schemas.microsoft.com/office/drawing/2014/main" id="{62B3A3F5-8787-41FF-A010-7AB6759B5C9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D9B0480-7E81-42C9-AFBB-C2D64DAA7CD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E4A2E31-CF8C-48F7-8087-2674C8B8F93D}" type="slidenum">
              <a:rPr lang="en-US" smtClean="0"/>
              <a:t>‹#›</a:t>
            </a:fld>
            <a:endParaRPr lang="en-US"/>
          </a:p>
        </p:txBody>
      </p:sp>
    </p:spTree>
    <p:extLst>
      <p:ext uri="{BB962C8B-B14F-4D97-AF65-F5344CB8AC3E}">
        <p14:creationId xmlns:p14="http://schemas.microsoft.com/office/powerpoint/2010/main" val="371432066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Layout" Target="../slideLayouts/slideLayout7.xml"/><Relationship Id="rId1" Type="http://schemas.openxmlformats.org/officeDocument/2006/relationships/tags" Target="../tags/tag1.xml"/></Relationships>
</file>

<file path=ppt/slides/_rels/slide10.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slideLayout" Target="../slideLayouts/slideLayout17.xml"/><Relationship Id="rId1" Type="http://schemas.openxmlformats.org/officeDocument/2006/relationships/tags" Target="../tags/tag9.xml"/><Relationship Id="rId4" Type="http://schemas.openxmlformats.org/officeDocument/2006/relationships/image" Target="../media/image26.png"/></Relationships>
</file>

<file path=ppt/slides/_rels/slide1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7.png"/><Relationship Id="rId7" Type="http://schemas.openxmlformats.org/officeDocument/2006/relationships/diagramColors" Target="../diagrams/colors1.xml"/><Relationship Id="rId2" Type="http://schemas.openxmlformats.org/officeDocument/2006/relationships/slideLayout" Target="../slideLayouts/slideLayout13.xml"/><Relationship Id="rId1" Type="http://schemas.openxmlformats.org/officeDocument/2006/relationships/tags" Target="../tags/tag10.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hyperlink" Target="https://psycnet.apa.org/doi/10.1037/0003-066X.49.12.997" TargetMode="Externa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gif"/><Relationship Id="rId1" Type="http://schemas.openxmlformats.org/officeDocument/2006/relationships/slideLayout" Target="../slideLayouts/slideLayout29.xml"/><Relationship Id="rId6" Type="http://schemas.openxmlformats.org/officeDocument/2006/relationships/image" Target="../media/image34.png"/><Relationship Id="rId5" Type="http://schemas.openxmlformats.org/officeDocument/2006/relationships/image" Target="NULL"/><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g"/><Relationship Id="rId1" Type="http://schemas.openxmlformats.org/officeDocument/2006/relationships/slideLayout" Target="../slideLayouts/slideLayout24.xml"/><Relationship Id="rId4" Type="http://schemas.openxmlformats.org/officeDocument/2006/relationships/image" Target="../media/image39.png"/></Relationships>
</file>

<file path=ppt/slides/_rels/slide2.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Layout" Target="../slideLayouts/slideLayout13.xml"/><Relationship Id="rId1" Type="http://schemas.openxmlformats.org/officeDocument/2006/relationships/tags" Target="../tags/tag2.xml"/></Relationships>
</file>

<file path=ppt/slides/_rels/slide2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scientificamerican.com/article/just-a-theory-7-misused-science-words/" TargetMode="External"/><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22.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xml"/><Relationship Id="rId1" Type="http://schemas.openxmlformats.org/officeDocument/2006/relationships/slideLayout" Target="../slideLayouts/slideLayout29.xml"/></Relationships>
</file>

<file path=ppt/slides/_rels/slide23.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png"/><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Layout" Target="../slideLayouts/slideLayout18.xml"/><Relationship Id="rId1" Type="http://schemas.openxmlformats.org/officeDocument/2006/relationships/tags" Target="../tags/tag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4.xml"/></Relationships>
</file>

<file path=ppt/slides/_rels/slide34.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4.xml"/></Relationships>
</file>

<file path=ppt/slides/_rels/slide3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3" Type="http://schemas.openxmlformats.org/officeDocument/2006/relationships/image" Target="../media/image7.png"/><Relationship Id="rId7" Type="http://schemas.openxmlformats.org/officeDocument/2006/relationships/image" Target="../media/image11.png"/><Relationship Id="rId2" Type="http://schemas.openxmlformats.org/officeDocument/2006/relationships/slideLayout" Target="../slideLayouts/slideLayout18.xml"/><Relationship Id="rId1" Type="http://schemas.openxmlformats.org/officeDocument/2006/relationships/tags" Target="../tags/tag4.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8.png"/></Relationships>
</file>

<file path=ppt/slides/_rels/slide40.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3.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4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3" Type="http://schemas.openxmlformats.org/officeDocument/2006/relationships/hyperlink" Target="https://amstat.tandfonline.com/doi/full/10.1080/00031305.2019.1583913#.XYjKQ25FxPY" TargetMode="External"/><Relationship Id="rId2" Type="http://schemas.openxmlformats.org/officeDocument/2006/relationships/image" Target="../media/image55.png"/><Relationship Id="rId1" Type="http://schemas.openxmlformats.org/officeDocument/2006/relationships/slideLayout" Target="../slideLayouts/slideLayout29.xml"/><Relationship Id="rId4" Type="http://schemas.openxmlformats.org/officeDocument/2006/relationships/hyperlink" Target="https://www.nature.com/articles/d41586-019-00857-9" TargetMode="External"/></Relationships>
</file>

<file path=ppt/slides/_rels/slide4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4.xml"/></Relationships>
</file>

<file path=ppt/slides/_rels/slide4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jpeg"/><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8.xml"/></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64.png"/><Relationship Id="rId7" Type="http://schemas.openxmlformats.org/officeDocument/2006/relationships/image" Target="../media/image470.png"/><Relationship Id="rId2" Type="http://schemas.openxmlformats.org/officeDocument/2006/relationships/image" Target="../media/image63.png"/><Relationship Id="rId1" Type="http://schemas.openxmlformats.org/officeDocument/2006/relationships/slideLayout" Target="../slideLayouts/slideLayout18.xml"/><Relationship Id="rId6" Type="http://schemas.openxmlformats.org/officeDocument/2006/relationships/customXml" Target="../ink/ink2.xml"/><Relationship Id="rId5" Type="http://schemas.openxmlformats.org/officeDocument/2006/relationships/image" Target="../media/image66.png"/><Relationship Id="rId4" Type="http://schemas.openxmlformats.org/officeDocument/2006/relationships/image" Target="../media/image65.png"/><Relationship Id="rId9" Type="http://schemas.openxmlformats.org/officeDocument/2006/relationships/image" Target="../media/image480.png"/></Relationships>
</file>

<file path=ppt/slides/_rels/slide54.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6.xml.rels><?xml version="1.0" encoding="UTF-8" standalone="yes"?>
<Relationships xmlns="http://schemas.openxmlformats.org/package/2006/relationships"><Relationship Id="rId2" Type="http://schemas.openxmlformats.org/officeDocument/2006/relationships/hyperlink" Target="https://magazine.amstat.org/blog/2019/06/01/unintended-consequences/" TargetMode="External"/><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8.xml"/></Relationships>
</file>

<file path=ppt/slides/_rels/slide58.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59.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png"/><Relationship Id="rId2" Type="http://schemas.openxmlformats.org/officeDocument/2006/relationships/slideLayout" Target="../slideLayouts/slideLayout18.xml"/><Relationship Id="rId1" Type="http://schemas.openxmlformats.org/officeDocument/2006/relationships/tags" Target="../tags/tag5.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6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3.xml"/><Relationship Id="rId4" Type="http://schemas.openxmlformats.org/officeDocument/2006/relationships/image" Target="../media/image70.png"/></Relationships>
</file>

<file path=ppt/slides/_rels/slide61.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62.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17.xml"/></Relationships>
</file>

<file path=ppt/slides/_rels/slide63.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image" Target="../media/image72.png"/><Relationship Id="rId1" Type="http://schemas.openxmlformats.org/officeDocument/2006/relationships/slideLayout" Target="../slideLayouts/slideLayout18.xml"/></Relationships>
</file>

<file path=ppt/slides/_rels/slide67.xml.rels><?xml version="1.0" encoding="UTF-8" standalone="yes"?>
<Relationships xmlns="http://schemas.openxmlformats.org/package/2006/relationships"><Relationship Id="rId3" Type="http://schemas.openxmlformats.org/officeDocument/2006/relationships/hyperlink" Target="https://freespeech.org/shows/the-response/" TargetMode="External"/><Relationship Id="rId2" Type="http://schemas.openxmlformats.org/officeDocument/2006/relationships/image" Target="../media/image76.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4.xml"/></Relationships>
</file>

<file path=ppt/slides/_rels/slide69.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18.xml"/><Relationship Id="rId1" Type="http://schemas.openxmlformats.org/officeDocument/2006/relationships/tags" Target="../tags/tag6.xml"/></Relationships>
</file>

<file path=ppt/slides/_rels/slide70.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71.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24.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73.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7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7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76.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18.xml"/><Relationship Id="rId4" Type="http://schemas.openxmlformats.org/officeDocument/2006/relationships/hyperlink" Target="https://www.sciencenews.org/article/once-scrapped-alzheimers-drug-aducanumab-may-work-after-all" TargetMode="External"/></Relationships>
</file>

<file path=ppt/slides/_rels/slide7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35.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9.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slideLayout" Target="../slideLayouts/slideLayout35.xml"/><Relationship Id="rId1" Type="http://schemas.openxmlformats.org/officeDocument/2006/relationships/tags" Target="../tags/tag11.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slideLayout" Target="../slideLayouts/slideLayout13.xml"/><Relationship Id="rId1" Type="http://schemas.openxmlformats.org/officeDocument/2006/relationships/tags" Target="../tags/tag7.xml"/></Relationships>
</file>

<file path=ppt/slides/_rels/slide80.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35.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81.xml.rels><?xml version="1.0" encoding="UTF-8" standalone="yes"?>
<Relationships xmlns="http://schemas.openxmlformats.org/package/2006/relationships"><Relationship Id="rId8" Type="http://schemas.openxmlformats.org/officeDocument/2006/relationships/image" Target="../media/image103.svg"/><Relationship Id="rId3" Type="http://schemas.openxmlformats.org/officeDocument/2006/relationships/diagramLayout" Target="../diagrams/layout5.xml"/><Relationship Id="rId7" Type="http://schemas.openxmlformats.org/officeDocument/2006/relationships/image" Target="../media/image102.png"/><Relationship Id="rId2" Type="http://schemas.openxmlformats.org/officeDocument/2006/relationships/diagramData" Target="../diagrams/data5.xml"/><Relationship Id="rId1" Type="http://schemas.openxmlformats.org/officeDocument/2006/relationships/slideLayout" Target="../slideLayouts/slideLayout35.xml"/><Relationship Id="rId6" Type="http://schemas.microsoft.com/office/2007/relationships/diagramDrawing" Target="../diagrams/drawing5.xml"/><Relationship Id="rId5" Type="http://schemas.openxmlformats.org/officeDocument/2006/relationships/diagramColors" Target="../diagrams/colors5.xml"/><Relationship Id="rId10" Type="http://schemas.openxmlformats.org/officeDocument/2006/relationships/image" Target="../media/image105.svg"/><Relationship Id="rId4" Type="http://schemas.openxmlformats.org/officeDocument/2006/relationships/diagramQuickStyle" Target="../diagrams/quickStyle5.xml"/><Relationship Id="rId9" Type="http://schemas.openxmlformats.org/officeDocument/2006/relationships/image" Target="../media/image104.png"/></Relationships>
</file>

<file path=ppt/slides/_rels/slide82.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35.xml"/><Relationship Id="rId4" Type="http://schemas.openxmlformats.org/officeDocument/2006/relationships/image" Target="../media/image108.png"/></Relationships>
</file>

<file path=ppt/slides/_rels/slide8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png"/><Relationship Id="rId1" Type="http://schemas.openxmlformats.org/officeDocument/2006/relationships/slideLayout" Target="../slideLayouts/slideLayout35.xml"/><Relationship Id="rId4" Type="http://schemas.openxmlformats.org/officeDocument/2006/relationships/image" Target="../media/image111.png"/></Relationships>
</file>

<file path=ppt/slides/_rels/slide84.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3.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3.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86.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112.png"/><Relationship Id="rId1" Type="http://schemas.openxmlformats.org/officeDocument/2006/relationships/slideLayout" Target="../slideLayouts/slideLayout18.xml"/><Relationship Id="rId4" Type="http://schemas.openxmlformats.org/officeDocument/2006/relationships/hyperlink" Target="https://www.nytimes.com/2024/03/08/health/alzheimers-drug-donanemab.html" TargetMode="Externa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89.xml.rels><?xml version="1.0" encoding="UTF-8" standalone="yes"?>
<Relationships xmlns="http://schemas.openxmlformats.org/package/2006/relationships"><Relationship Id="rId2" Type="http://schemas.openxmlformats.org/officeDocument/2006/relationships/hyperlink" Target="mailto:ron@amstat.org" TargetMode="External"/><Relationship Id="rId1" Type="http://schemas.openxmlformats.org/officeDocument/2006/relationships/slideLayout" Target="../slideLayouts/slideLayout24.xml"/></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7" Type="http://schemas.openxmlformats.org/officeDocument/2006/relationships/image" Target="../media/image24.png"/><Relationship Id="rId2" Type="http://schemas.openxmlformats.org/officeDocument/2006/relationships/slideLayout" Target="../slideLayouts/slideLayout18.xml"/><Relationship Id="rId1" Type="http://schemas.openxmlformats.org/officeDocument/2006/relationships/tags" Target="../tags/tag8.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2">
            <a:lumMod val="75000"/>
          </a:schemeClr>
        </a:solidFill>
        <a:effectLst/>
      </p:bgPr>
    </p:bg>
    <p:spTree>
      <p:nvGrpSpPr>
        <p:cNvPr id="1" name=""/>
        <p:cNvGrpSpPr/>
        <p:nvPr/>
      </p:nvGrpSpPr>
      <p:grpSpPr>
        <a:xfrm>
          <a:off x="0" y="0"/>
          <a:ext cx="0" cy="0"/>
          <a:chOff x="0" y="0"/>
          <a:chExt cx="0" cy="0"/>
        </a:xfrm>
      </p:grpSpPr>
      <p:sp>
        <p:nvSpPr>
          <p:cNvPr id="94" name="Rectangle 93">
            <a:extLst>
              <a:ext uri="{FF2B5EF4-FFF2-40B4-BE49-F238E27FC236}">
                <a16:creationId xmlns:a16="http://schemas.microsoft.com/office/drawing/2014/main" id="{73C994B4-9721-4148-9EEC-6793CECDE8D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3" y="-1"/>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6" name="Rectangle 95">
            <a:extLst>
              <a:ext uri="{FF2B5EF4-FFF2-40B4-BE49-F238E27FC236}">
                <a16:creationId xmlns:a16="http://schemas.microsoft.com/office/drawing/2014/main" id="{F9D95E49-763A-4886-B038-82F73474055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524" y="0"/>
            <a:ext cx="12188952" cy="6858000"/>
          </a:xfrm>
          <a:prstGeom prst="rect">
            <a:avLst/>
          </a:prstGeom>
          <a:solidFill>
            <a:schemeClr val="bg2">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8" name="Rectangle 97">
            <a:extLst>
              <a:ext uri="{FF2B5EF4-FFF2-40B4-BE49-F238E27FC236}">
                <a16:creationId xmlns:a16="http://schemas.microsoft.com/office/drawing/2014/main" id="{4D4D99EB-C4F3-4F0C-91F7-AB4DC2A08E4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478324" y="699899"/>
            <a:ext cx="10713676" cy="543331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CF34414-9FAC-4205-B117-DD2785B65E38}"/>
              </a:ext>
            </a:extLst>
          </p:cNvPr>
          <p:cNvSpPr>
            <a:spLocks noGrp="1"/>
          </p:cNvSpPr>
          <p:nvPr>
            <p:ph type="ctrTitle" idx="4294967295"/>
          </p:nvPr>
        </p:nvSpPr>
        <p:spPr>
          <a:xfrm>
            <a:off x="1686388" y="697730"/>
            <a:ext cx="3932532" cy="2272860"/>
          </a:xfrm>
        </p:spPr>
        <p:txBody>
          <a:bodyPr vert="horz" lIns="91440" tIns="45720" rIns="91440" bIns="45720" rtlCol="0" anchor="b">
            <a:normAutofit/>
          </a:bodyPr>
          <a:lstStyle/>
          <a:p>
            <a:r>
              <a:rPr lang="en-US" sz="4800" b="1" kern="1200" dirty="0">
                <a:solidFill>
                  <a:schemeClr val="tx1"/>
                </a:solidFill>
                <a:latin typeface="+mj-lt"/>
                <a:ea typeface="+mj-ea"/>
                <a:cs typeface="+mj-cs"/>
              </a:rPr>
              <a:t>Moving to a World Beyond p&lt;0.05</a:t>
            </a:r>
          </a:p>
        </p:txBody>
      </p:sp>
      <p:sp>
        <p:nvSpPr>
          <p:cNvPr id="3" name="Subtitle 2">
            <a:extLst>
              <a:ext uri="{FF2B5EF4-FFF2-40B4-BE49-F238E27FC236}">
                <a16:creationId xmlns:a16="http://schemas.microsoft.com/office/drawing/2014/main" id="{95308E15-36B3-4B68-A699-1A05B2C27695}"/>
              </a:ext>
            </a:extLst>
          </p:cNvPr>
          <p:cNvSpPr>
            <a:spLocks noGrp="1"/>
          </p:cNvSpPr>
          <p:nvPr>
            <p:ph type="subTitle" idx="4294967295"/>
          </p:nvPr>
        </p:nvSpPr>
        <p:spPr>
          <a:xfrm>
            <a:off x="1764058" y="3477920"/>
            <a:ext cx="4221106" cy="2192683"/>
          </a:xfrm>
        </p:spPr>
        <p:txBody>
          <a:bodyPr vert="horz" lIns="91440" tIns="45720" rIns="91440" bIns="45720" rtlCol="0">
            <a:normAutofit/>
          </a:bodyPr>
          <a:lstStyle/>
          <a:p>
            <a:pPr marL="0" indent="0">
              <a:buNone/>
            </a:pPr>
            <a:r>
              <a:rPr lang="en-US" sz="2400" b="1" kern="1200" dirty="0">
                <a:solidFill>
                  <a:schemeClr val="tx1"/>
                </a:solidFill>
                <a:latin typeface="+mn-lt"/>
                <a:ea typeface="+mn-ea"/>
                <a:cs typeface="+mn-cs"/>
              </a:rPr>
              <a:t>Ron Wasserstein</a:t>
            </a:r>
            <a:endParaRPr lang="en-US" sz="2400" b="1" dirty="0"/>
          </a:p>
          <a:p>
            <a:pPr marL="0" indent="0">
              <a:buNone/>
            </a:pPr>
            <a:r>
              <a:rPr lang="en-US" sz="2000" b="1" kern="1200" dirty="0">
                <a:solidFill>
                  <a:schemeClr val="tx1"/>
                </a:solidFill>
                <a:latin typeface="+mn-lt"/>
                <a:ea typeface="+mn-ea"/>
                <a:cs typeface="+mn-cs"/>
              </a:rPr>
              <a:t>Executive Director</a:t>
            </a:r>
            <a:endParaRPr lang="en-US" sz="2000" b="1" dirty="0"/>
          </a:p>
          <a:p>
            <a:pPr marL="0" indent="0">
              <a:buNone/>
            </a:pPr>
            <a:r>
              <a:rPr lang="en-US" sz="2000" b="1" kern="1200" dirty="0">
                <a:solidFill>
                  <a:schemeClr val="tx1"/>
                </a:solidFill>
                <a:latin typeface="+mn-lt"/>
                <a:ea typeface="+mn-ea"/>
                <a:cs typeface="+mn-cs"/>
              </a:rPr>
              <a:t>American Statistical Association</a:t>
            </a:r>
          </a:p>
          <a:p>
            <a:pPr marL="0" indent="0">
              <a:buNone/>
            </a:pPr>
            <a:r>
              <a:rPr lang="en-US" sz="2000" b="1" dirty="0"/>
              <a:t>May 31</a:t>
            </a:r>
            <a:r>
              <a:rPr lang="en-US" sz="2000" b="1" kern="1200" dirty="0">
                <a:solidFill>
                  <a:schemeClr val="tx1"/>
                </a:solidFill>
                <a:latin typeface="+mn-lt"/>
                <a:ea typeface="+mn-ea"/>
                <a:cs typeface="+mn-cs"/>
              </a:rPr>
              <a:t>, 2024</a:t>
            </a:r>
          </a:p>
          <a:p>
            <a:pPr marL="0" indent="0">
              <a:buNone/>
            </a:pPr>
            <a:r>
              <a:rPr lang="en-US" sz="2000" b="1" dirty="0"/>
              <a:t>Milwaukee Chapter Annual Meeting</a:t>
            </a:r>
            <a:endParaRPr lang="en-US" sz="2000" b="1" kern="1200" dirty="0">
              <a:solidFill>
                <a:schemeClr val="tx1"/>
              </a:solidFill>
              <a:latin typeface="+mn-lt"/>
              <a:ea typeface="+mn-ea"/>
              <a:cs typeface="+mn-cs"/>
            </a:endParaRPr>
          </a:p>
        </p:txBody>
      </p:sp>
      <p:sp>
        <p:nvSpPr>
          <p:cNvPr id="100" name="Rectangle 99">
            <a:extLst>
              <a:ext uri="{FF2B5EF4-FFF2-40B4-BE49-F238E27FC236}">
                <a16:creationId xmlns:a16="http://schemas.microsoft.com/office/drawing/2014/main" id="{04B69146-C1C0-4B58-86FC-34F3390EBAE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1365226" y="695607"/>
            <a:ext cx="825248" cy="5422392"/>
          </a:xfrm>
          <a:prstGeom prst="rect">
            <a:avLst/>
          </a:prstGeom>
          <a:solidFill>
            <a:schemeClr val="accent1">
              <a:alpha val="2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lvl="0" indent="0" algn="ctr" defTabSz="825500" rtl="0" eaLnBrk="1" fontAlgn="auto" latinLnBrk="0" hangingPunct="0">
              <a:lnSpc>
                <a:spcPct val="100000"/>
              </a:lnSpc>
              <a:spcBef>
                <a:spcPts val="0"/>
              </a:spcBef>
              <a:spcAft>
                <a:spcPts val="0"/>
              </a:spcAft>
              <a:buClrTx/>
              <a:buSzTx/>
              <a:buFontTx/>
              <a:buNone/>
              <a:tabLst/>
              <a:defRPr/>
            </a:pPr>
            <a:endParaRPr kumimoji="0" lang="en-US" sz="3000" b="0" i="0" u="none" strike="noStrike" kern="1200" cap="none" spc="0" normalizeH="0" baseline="0" noProof="0">
              <a:ln>
                <a:noFill/>
              </a:ln>
              <a:solidFill>
                <a:srgbClr val="000000"/>
              </a:solidFill>
              <a:effectLst/>
              <a:uLnTx/>
              <a:uFillTx/>
              <a:latin typeface="Helvetica Neue Medium"/>
              <a:ea typeface="Helvetica Neue Medium"/>
              <a:cs typeface="Helvetica Neue Medium"/>
              <a:sym typeface="Helvetica Neue Medium"/>
            </a:endParaRPr>
          </a:p>
        </p:txBody>
      </p:sp>
      <p:cxnSp>
        <p:nvCxnSpPr>
          <p:cNvPr id="102" name="Straight Connector 101">
            <a:extLst>
              <a:ext uri="{FF2B5EF4-FFF2-40B4-BE49-F238E27FC236}">
                <a16:creationId xmlns:a16="http://schemas.microsoft.com/office/drawing/2014/main" id="{5D28AB17-F6FA-4C53-B3E3-D0A39D4A33C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V="1">
            <a:off x="11365990" y="5610"/>
            <a:ext cx="0" cy="685800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5" name="Slide Number Placeholder 4">
            <a:extLst>
              <a:ext uri="{FF2B5EF4-FFF2-40B4-BE49-F238E27FC236}">
                <a16:creationId xmlns:a16="http://schemas.microsoft.com/office/drawing/2014/main" id="{87163872-AB2B-4F89-95F9-0C5245EAF641}"/>
              </a:ext>
            </a:extLst>
          </p:cNvPr>
          <p:cNvSpPr>
            <a:spLocks noGrp="1"/>
          </p:cNvSpPr>
          <p:nvPr>
            <p:ph type="sldNum" sz="quarter" idx="12"/>
          </p:nvPr>
        </p:nvSpPr>
        <p:spPr>
          <a:xfrm>
            <a:off x="11364091" y="0"/>
            <a:ext cx="826383" cy="680018"/>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cxnSp>
        <p:nvCxnSpPr>
          <p:cNvPr id="104" name="Straight Connector 103">
            <a:extLst>
              <a:ext uri="{FF2B5EF4-FFF2-40B4-BE49-F238E27FC236}">
                <a16:creationId xmlns:a16="http://schemas.microsoft.com/office/drawing/2014/main" id="{3EFADC67-92A1-44FB-8691-D8CD71A21EF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18001"/>
            <a:ext cx="12192000" cy="0"/>
          </a:xfrm>
          <a:prstGeom prst="line">
            <a:avLst/>
          </a:prstGeom>
          <a:ln w="9525" cap="rnd">
            <a:solidFill>
              <a:schemeClr val="accent1"/>
            </a:solidFill>
            <a:prstDash val="dash"/>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A6DACED-1E39-12CE-7B2A-2C1A4BC9F31E}"/>
              </a:ext>
            </a:extLst>
          </p:cNvPr>
          <p:cNvSpPr txBox="1"/>
          <p:nvPr/>
        </p:nvSpPr>
        <p:spPr>
          <a:xfrm>
            <a:off x="7586135" y="3610399"/>
            <a:ext cx="3932532" cy="230832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prstClr val="black"/>
                </a:solidFill>
                <a:effectLst/>
                <a:uLnTx/>
                <a:uFillTx/>
                <a:latin typeface="Calibri" panose="020F0502020204030204"/>
                <a:ea typeface="+mn-ea"/>
                <a:cs typeface="+mn-cs"/>
              </a:rPr>
              <a:t>DISCLAIMER:</a:t>
            </a:r>
            <a:endParaRPr kumimoji="0" lang="en-US" sz="1800" b="1"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I am here today speaking as an individual researcher and not in my capacity as Executive Director.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FF0000"/>
                </a:solidFill>
                <a:effectLst/>
                <a:uLnTx/>
                <a:uFillTx/>
                <a:latin typeface="Calibri" panose="020F0502020204030204"/>
                <a:ea typeface="+mn-ea"/>
                <a:cs typeface="+mn-cs"/>
              </a:rPr>
              <a:t>So, blame me, and not the ASA, for anything I say that you don’t buy!</a:t>
            </a:r>
          </a:p>
        </p:txBody>
      </p:sp>
      <p:pic>
        <p:nvPicPr>
          <p:cNvPr id="7" name="Picture 6">
            <a:extLst>
              <a:ext uri="{FF2B5EF4-FFF2-40B4-BE49-F238E27FC236}">
                <a16:creationId xmlns:a16="http://schemas.microsoft.com/office/drawing/2014/main" id="{63E16688-1B36-CD9D-53DE-886BFB847782}"/>
              </a:ext>
            </a:extLst>
          </p:cNvPr>
          <p:cNvPicPr>
            <a:picLocks noChangeAspect="1"/>
          </p:cNvPicPr>
          <p:nvPr/>
        </p:nvPicPr>
        <p:blipFill>
          <a:blip r:embed="rId3"/>
          <a:stretch>
            <a:fillRect/>
          </a:stretch>
        </p:blipFill>
        <p:spPr>
          <a:xfrm>
            <a:off x="5696590" y="640868"/>
            <a:ext cx="5872628" cy="2737413"/>
          </a:xfrm>
          <a:prstGeom prst="rect">
            <a:avLst/>
          </a:prstGeom>
        </p:spPr>
      </p:pic>
    </p:spTree>
    <p:custDataLst>
      <p:tags r:id="rId1"/>
    </p:custDataLst>
    <p:extLst>
      <p:ext uri="{BB962C8B-B14F-4D97-AF65-F5344CB8AC3E}">
        <p14:creationId xmlns:p14="http://schemas.microsoft.com/office/powerpoint/2010/main" val="29046893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3329613-8831-4432-A62D-24A970EFC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B9D2D8C7-9B53-D77E-AA2E-20E013C82094}"/>
              </a:ext>
            </a:extLst>
          </p:cNvPr>
          <p:cNvPicPr>
            <a:picLocks noChangeAspect="1"/>
          </p:cNvPicPr>
          <p:nvPr/>
        </p:nvPicPr>
        <p:blipFill rotWithShape="1">
          <a:blip r:embed="rId3"/>
          <a:srcRect l="8129" r="3444"/>
          <a:stretch/>
        </p:blipFill>
        <p:spPr>
          <a:xfrm>
            <a:off x="20" y="10"/>
            <a:ext cx="3350507" cy="6857990"/>
          </a:xfrm>
          <a:prstGeom prst="rect">
            <a:avLst/>
          </a:prstGeom>
        </p:spPr>
      </p:pic>
      <p:sp>
        <p:nvSpPr>
          <p:cNvPr id="18" name="Rectangle 17">
            <a:extLst>
              <a:ext uri="{FF2B5EF4-FFF2-40B4-BE49-F238E27FC236}">
                <a16:creationId xmlns:a16="http://schemas.microsoft.com/office/drawing/2014/main" id="{2A4E0407-A637-4681-B905-C53E4216CE0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9744" y="685799"/>
            <a:ext cx="4232512" cy="54864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215E38D7-0CCF-00E8-B117-A50FA057917D}"/>
              </a:ext>
            </a:extLst>
          </p:cNvPr>
          <p:cNvSpPr>
            <a:spLocks noGrp="1"/>
          </p:cNvSpPr>
          <p:nvPr>
            <p:ph type="title"/>
          </p:nvPr>
        </p:nvSpPr>
        <p:spPr>
          <a:xfrm>
            <a:off x="4283496" y="1855254"/>
            <a:ext cx="3622168" cy="2546309"/>
          </a:xfrm>
        </p:spPr>
        <p:txBody>
          <a:bodyPr vert="horz" lIns="91440" tIns="45720" rIns="91440" bIns="45720" rtlCol="0" anchor="b">
            <a:noAutofit/>
          </a:bodyPr>
          <a:lstStyle/>
          <a:p>
            <a:pPr algn="ctr"/>
            <a:r>
              <a:rPr lang="en-US" sz="3600" kern="1200" dirty="0">
                <a:solidFill>
                  <a:srgbClr val="595959"/>
                </a:solidFill>
                <a:latin typeface="+mj-lt"/>
                <a:ea typeface="+mj-ea"/>
                <a:cs typeface="+mj-cs"/>
              </a:rPr>
              <a:t>We have been test driving statistical significance for almost 100 years</a:t>
            </a:r>
          </a:p>
        </p:txBody>
      </p:sp>
      <p:pic>
        <p:nvPicPr>
          <p:cNvPr id="8" name="Picture 7">
            <a:extLst>
              <a:ext uri="{FF2B5EF4-FFF2-40B4-BE49-F238E27FC236}">
                <a16:creationId xmlns:a16="http://schemas.microsoft.com/office/drawing/2014/main" id="{B5F6FDD0-BD9A-0C22-FBEC-5EADB426580A}"/>
              </a:ext>
            </a:extLst>
          </p:cNvPr>
          <p:cNvPicPr>
            <a:picLocks noChangeAspect="1"/>
          </p:cNvPicPr>
          <p:nvPr/>
        </p:nvPicPr>
        <p:blipFill rotWithShape="1">
          <a:blip r:embed="rId4"/>
          <a:srcRect l="4849" r="7443"/>
          <a:stretch/>
        </p:blipFill>
        <p:spPr>
          <a:xfrm>
            <a:off x="8838633" y="-2"/>
            <a:ext cx="3353367" cy="6858001"/>
          </a:xfrm>
          <a:prstGeom prst="rect">
            <a:avLst/>
          </a:prstGeom>
        </p:spPr>
      </p:pic>
      <p:sp>
        <p:nvSpPr>
          <p:cNvPr id="3" name="Slide Number Placeholder 2">
            <a:extLst>
              <a:ext uri="{FF2B5EF4-FFF2-40B4-BE49-F238E27FC236}">
                <a16:creationId xmlns:a16="http://schemas.microsoft.com/office/drawing/2014/main" id="{0167E7FA-023F-B282-F582-9A3AF12A5C7C}"/>
              </a:ext>
            </a:extLst>
          </p:cNvPr>
          <p:cNvSpPr>
            <a:spLocks noGrp="1"/>
          </p:cNvSpPr>
          <p:nvPr>
            <p:ph type="sldNum" sz="quarter" idx="12"/>
          </p:nvPr>
        </p:nvSpPr>
        <p:spPr>
          <a:xfrm>
            <a:off x="9180576"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9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10</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38168827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 name="Rectangle 33">
            <a:extLst>
              <a:ext uri="{FF2B5EF4-FFF2-40B4-BE49-F238E27FC236}">
                <a16:creationId xmlns:a16="http://schemas.microsoft.com/office/drawing/2014/main" id="{96CF2A2B-0745-440C-9224-C5C6A0A428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2" name="Rectangle 35">
            <a:extLst>
              <a:ext uri="{FF2B5EF4-FFF2-40B4-BE49-F238E27FC236}">
                <a16:creationId xmlns:a16="http://schemas.microsoft.com/office/drawing/2014/main" id="{75BE6D6B-84C9-4D2B-97EB-773B7369EF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descr="Graphical user interface, text, application, email&#10;&#10;Description automatically generated">
            <a:extLst>
              <a:ext uri="{FF2B5EF4-FFF2-40B4-BE49-F238E27FC236}">
                <a16:creationId xmlns:a16="http://schemas.microsoft.com/office/drawing/2014/main" id="{FB8A44F4-75D1-23A9-D217-97CEF3177891}"/>
              </a:ext>
            </a:extLst>
          </p:cNvPr>
          <p:cNvPicPr>
            <a:picLocks noChangeAspect="1"/>
          </p:cNvPicPr>
          <p:nvPr/>
        </p:nvPicPr>
        <p:blipFill rotWithShape="1">
          <a:blip r:embed="rId3">
            <a:alphaModFix amt="60000"/>
          </a:blip>
          <a:srcRect t="16357"/>
          <a:stretch/>
        </p:blipFill>
        <p:spPr>
          <a:xfrm>
            <a:off x="-1" y="10"/>
            <a:ext cx="12192001" cy="6857990"/>
          </a:xfrm>
          <a:prstGeom prst="rect">
            <a:avLst/>
          </a:prstGeom>
        </p:spPr>
      </p:pic>
      <p:graphicFrame>
        <p:nvGraphicFramePr>
          <p:cNvPr id="5" name="Content Placeholder 2">
            <a:extLst>
              <a:ext uri="{FF2B5EF4-FFF2-40B4-BE49-F238E27FC236}">
                <a16:creationId xmlns:a16="http://schemas.microsoft.com/office/drawing/2014/main" id="{5EB56EE0-3313-4426-AAD3-7AC7460595C8}"/>
              </a:ext>
            </a:extLst>
          </p:cNvPr>
          <p:cNvGraphicFramePr>
            <a:graphicFrameLocks noGrp="1"/>
          </p:cNvGraphicFramePr>
          <p:nvPr>
            <p:ph idx="1"/>
          </p:nvPr>
        </p:nvGraphicFramePr>
        <p:xfrm>
          <a:off x="1198181" y="2957665"/>
          <a:ext cx="9792471" cy="317142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custDataLst>
      <p:tags r:id="rId1"/>
    </p:custDataLst>
    <p:extLst>
      <p:ext uri="{BB962C8B-B14F-4D97-AF65-F5344CB8AC3E}">
        <p14:creationId xmlns:p14="http://schemas.microsoft.com/office/powerpoint/2010/main" val="41775757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Content Placeholder 2">
            <a:extLst>
              <a:ext uri="{FF2B5EF4-FFF2-40B4-BE49-F238E27FC236}">
                <a16:creationId xmlns:a16="http://schemas.microsoft.com/office/drawing/2014/main" id="{1658E8A4-6842-42CD-BFEC-D7674CF1C1C9}"/>
              </a:ext>
            </a:extLst>
          </p:cNvPr>
          <p:cNvSpPr>
            <a:spLocks noGrp="1"/>
          </p:cNvSpPr>
          <p:nvPr>
            <p:ph idx="1"/>
          </p:nvPr>
        </p:nvSpPr>
        <p:spPr>
          <a:xfrm>
            <a:off x="230957" y="2040903"/>
            <a:ext cx="5561813" cy="4176868"/>
          </a:xfrm>
        </p:spPr>
        <p:txBody>
          <a:bodyPr anchor="t">
            <a:normAutofit fontScale="77500" lnSpcReduction="20000"/>
          </a:bodyPr>
          <a:lstStyle/>
          <a:p>
            <a:pPr marL="0" indent="0">
              <a:lnSpc>
                <a:spcPct val="124000"/>
              </a:lnSpc>
              <a:buNone/>
            </a:pPr>
            <a:r>
              <a:rPr lang="en-US" sz="2600" dirty="0">
                <a:effectLst/>
                <a:latin typeface="Calibri" panose="020F0502020204030204" pitchFamily="34" charset="0"/>
                <a:ea typeface="Calibri" panose="020F0502020204030204" pitchFamily="34" charset="0"/>
                <a:cs typeface="Times New Roman" panose="02020603050405020304" pitchFamily="18" charset="0"/>
              </a:rPr>
              <a:t>The null hypothesis of no difference has been judged to be no longer a sound or fruitful basis for statistical investigation. […] Significance tests do not provide the information that scientists need, and, furthermore, they are not the most effective method for analyzing and summarizing data.“</a:t>
            </a:r>
          </a:p>
          <a:p>
            <a:endParaRPr lang="en-US" sz="24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US" sz="2400" i="1" dirty="0">
              <a:solidFill>
                <a:srgbClr val="595959"/>
              </a:solidFill>
              <a:latin typeface="Calibri" panose="020F0502020204030204" pitchFamily="34" charset="0"/>
              <a:ea typeface="Calibri" panose="020F0502020204030204" pitchFamily="34" charset="0"/>
              <a:cs typeface="Times New Roman" panose="02020603050405020304" pitchFamily="18" charset="0"/>
            </a:endParaRPr>
          </a:p>
          <a:p>
            <a:endParaRPr lang="en-US" sz="24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en-US" sz="1900" i="1"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Cherry A Clark, "Hypothesis Testing in Relation to Statistical Methodology", Review of Educational Research Vol. 33, 1963</a:t>
            </a:r>
            <a:endParaRPr lang="en-US" sz="1900" dirty="0">
              <a:solidFill>
                <a:srgbClr val="595959"/>
              </a:solidFill>
            </a:endParaRPr>
          </a:p>
        </p:txBody>
      </p:sp>
      <p:pic>
        <p:nvPicPr>
          <p:cNvPr id="4" name="Picture 3" descr="Text, letter&#10;&#10;Description automatically generated">
            <a:extLst>
              <a:ext uri="{FF2B5EF4-FFF2-40B4-BE49-F238E27FC236}">
                <a16:creationId xmlns:a16="http://schemas.microsoft.com/office/drawing/2014/main" id="{2CAED26B-C37F-4B25-BD48-4BE878713C67}"/>
              </a:ext>
            </a:extLst>
          </p:cNvPr>
          <p:cNvPicPr>
            <a:picLocks noChangeAspect="1"/>
          </p:cNvPicPr>
          <p:nvPr/>
        </p:nvPicPr>
        <p:blipFill>
          <a:blip r:embed="rId2"/>
          <a:stretch>
            <a:fillRect/>
          </a:stretch>
        </p:blipFill>
        <p:spPr>
          <a:xfrm>
            <a:off x="6781801" y="1508977"/>
            <a:ext cx="4797056" cy="3885615"/>
          </a:xfrm>
          <a:prstGeom prst="rect">
            <a:avLst/>
          </a:prstGeom>
        </p:spPr>
      </p:pic>
    </p:spTree>
    <p:extLst>
      <p:ext uri="{BB962C8B-B14F-4D97-AF65-F5344CB8AC3E}">
        <p14:creationId xmlns:p14="http://schemas.microsoft.com/office/powerpoint/2010/main" val="40690847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5AA03EDC-7067-4DFF-B672-541D016AAAB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0" name="Rectangle 29">
            <a:extLst>
              <a:ext uri="{FF2B5EF4-FFF2-40B4-BE49-F238E27FC236}">
                <a16:creationId xmlns:a16="http://schemas.microsoft.com/office/drawing/2014/main" id="{0EBF3E39-B0BE-496A-8604-9007470FFA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6096000" cy="6865473"/>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Content Placeholder 4">
            <a:extLst>
              <a:ext uri="{FF2B5EF4-FFF2-40B4-BE49-F238E27FC236}">
                <a16:creationId xmlns:a16="http://schemas.microsoft.com/office/drawing/2014/main" id="{B464149C-F355-4244-BD5F-886F1C5F9396}"/>
              </a:ext>
            </a:extLst>
          </p:cNvPr>
          <p:cNvSpPr>
            <a:spLocks noGrp="1"/>
          </p:cNvSpPr>
          <p:nvPr>
            <p:ph idx="1"/>
          </p:nvPr>
        </p:nvSpPr>
        <p:spPr>
          <a:xfrm>
            <a:off x="603315" y="2447337"/>
            <a:ext cx="4883085" cy="3770434"/>
          </a:xfrm>
        </p:spPr>
        <p:txBody>
          <a:bodyPr anchor="t">
            <a:normAutofit/>
          </a:bodyPr>
          <a:lstStyle/>
          <a:p>
            <a:pPr marL="0" indent="0">
              <a:buNone/>
            </a:pPr>
            <a:r>
              <a:rPr lang="en-US" sz="2200" dirty="0">
                <a:solidFill>
                  <a:srgbClr val="595959"/>
                </a:solidFill>
                <a:effectLst/>
                <a:latin typeface="Calibri" panose="020F0502020204030204" pitchFamily="34" charset="0"/>
                <a:ea typeface="Calibri" panose="020F0502020204030204" pitchFamily="34" charset="0"/>
                <a:cs typeface="Times New Roman" panose="02020603050405020304" pitchFamily="18" charset="0"/>
              </a:rPr>
              <a:t>What's wrong with NHST? Well, among many other things, it does not tell us what we want to know, and we so much want to know what we want to know that, out of desperation, we nevertheless believe that it does!</a:t>
            </a:r>
          </a:p>
          <a:p>
            <a:endParaRPr lang="en-US" sz="2000" dirty="0">
              <a:solidFill>
                <a:srgbClr val="595959"/>
              </a:solidFill>
              <a:effectLst/>
              <a:latin typeface="Arial" panose="020B0604020202020204" pitchFamily="34" charset="0"/>
              <a:ea typeface="Times New Roman" panose="02020603050405020304" pitchFamily="18" charset="0"/>
              <a:cs typeface="Times New Roman" panose="02020603050405020304" pitchFamily="18" charset="0"/>
            </a:endParaRPr>
          </a:p>
          <a:p>
            <a:r>
              <a:rPr lang="en-US" sz="1800" dirty="0">
                <a:solidFill>
                  <a:srgbClr val="595959"/>
                </a:solidFill>
                <a:effectLst/>
                <a:ea typeface="Times New Roman" panose="02020603050405020304" pitchFamily="18" charset="0"/>
                <a:cs typeface="Times New Roman" panose="02020603050405020304" pitchFamily="18" charset="0"/>
              </a:rPr>
              <a:t>Cohen, J. (1994). The earth is round (p &lt; .05). </a:t>
            </a:r>
            <a:r>
              <a:rPr lang="en-US" sz="1800" i="1" dirty="0">
                <a:solidFill>
                  <a:srgbClr val="595959"/>
                </a:solidFill>
                <a:effectLst/>
                <a:ea typeface="Times New Roman" panose="02020603050405020304" pitchFamily="18" charset="0"/>
                <a:cs typeface="Times New Roman" panose="02020603050405020304" pitchFamily="18" charset="0"/>
              </a:rPr>
              <a:t>American Psychologist, 49</a:t>
            </a:r>
            <a:r>
              <a:rPr lang="en-US" sz="1800" dirty="0">
                <a:solidFill>
                  <a:srgbClr val="595959"/>
                </a:solidFill>
                <a:effectLst/>
                <a:ea typeface="Times New Roman" panose="02020603050405020304" pitchFamily="18" charset="0"/>
                <a:cs typeface="Times New Roman" panose="02020603050405020304" pitchFamily="18" charset="0"/>
              </a:rPr>
              <a:t>(12), 997–1003. </a:t>
            </a:r>
            <a:r>
              <a:rPr lang="en-US" sz="1800" u="sng" dirty="0">
                <a:solidFill>
                  <a:srgbClr val="595959"/>
                </a:solidFill>
                <a:effectLst/>
                <a:ea typeface="Times New Roman" panose="02020603050405020304" pitchFamily="18" charset="0"/>
                <a:cs typeface="Times New Roman" panose="02020603050405020304" pitchFamily="18" charset="0"/>
                <a:hlinkClick r:id="rId2"/>
              </a:rPr>
              <a:t>https://doi.org/10.1037/0003-066X.49.12.997</a:t>
            </a:r>
            <a:endParaRPr lang="en-US" sz="1800" dirty="0">
              <a:solidFill>
                <a:srgbClr val="595959"/>
              </a:solidFill>
              <a:effectLst/>
              <a:ea typeface="Calibri" panose="020F0502020204030204" pitchFamily="34" charset="0"/>
              <a:cs typeface="Times New Roman" panose="02020603050405020304" pitchFamily="18" charset="0"/>
            </a:endParaRPr>
          </a:p>
          <a:p>
            <a:pPr marL="0" indent="0">
              <a:buNone/>
            </a:pPr>
            <a:endParaRPr lang="en-US" sz="2000" dirty="0">
              <a:solidFill>
                <a:srgbClr val="595959"/>
              </a:solidFill>
            </a:endParaRPr>
          </a:p>
        </p:txBody>
      </p:sp>
      <p:pic>
        <p:nvPicPr>
          <p:cNvPr id="3" name="Picture 2" descr="A screenshot of a computer&#10;&#10;Description automatically generated with low confidence">
            <a:extLst>
              <a:ext uri="{FF2B5EF4-FFF2-40B4-BE49-F238E27FC236}">
                <a16:creationId xmlns:a16="http://schemas.microsoft.com/office/drawing/2014/main" id="{467F3701-B607-464C-B718-69E7178ADA64}"/>
              </a:ext>
            </a:extLst>
          </p:cNvPr>
          <p:cNvPicPr>
            <a:picLocks noChangeAspect="1"/>
          </p:cNvPicPr>
          <p:nvPr/>
        </p:nvPicPr>
        <p:blipFill rotWithShape="1">
          <a:blip r:embed="rId3"/>
          <a:srcRect l="3312" r="3314"/>
          <a:stretch/>
        </p:blipFill>
        <p:spPr>
          <a:xfrm>
            <a:off x="7346603" y="685799"/>
            <a:ext cx="3667451" cy="5531972"/>
          </a:xfrm>
          <a:prstGeom prst="rect">
            <a:avLst/>
          </a:prstGeom>
        </p:spPr>
      </p:pic>
    </p:spTree>
    <p:extLst>
      <p:ext uri="{BB962C8B-B14F-4D97-AF65-F5344CB8AC3E}">
        <p14:creationId xmlns:p14="http://schemas.microsoft.com/office/powerpoint/2010/main" val="32570198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6" name="Rectangle 1035">
            <a:extLst>
              <a:ext uri="{FF2B5EF4-FFF2-40B4-BE49-F238E27FC236}">
                <a16:creationId xmlns:a16="http://schemas.microsoft.com/office/drawing/2014/main" id="{9389D3E0-BA02-41D3-B2AC-8FD6AA89390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CE86AB43-8326-486F-B9CC-13E24E17CAB5}"/>
              </a:ext>
            </a:extLst>
          </p:cNvPr>
          <p:cNvSpPr>
            <a:spLocks noGrp="1"/>
          </p:cNvSpPr>
          <p:nvPr>
            <p:ph type="title"/>
          </p:nvPr>
        </p:nvSpPr>
        <p:spPr>
          <a:xfrm>
            <a:off x="838200" y="557189"/>
            <a:ext cx="3966463" cy="5571900"/>
          </a:xfrm>
        </p:spPr>
        <p:txBody>
          <a:bodyPr vert="horz" lIns="91440" tIns="45720" rIns="91440" bIns="45720" rtlCol="0" anchor="ctr">
            <a:normAutofit/>
          </a:bodyPr>
          <a:lstStyle/>
          <a:p>
            <a:r>
              <a:rPr lang="en-US" sz="5200" kern="1200" dirty="0">
                <a:solidFill>
                  <a:schemeClr val="tx1"/>
                </a:solidFill>
                <a:latin typeface="+mj-lt"/>
                <a:ea typeface="+mj-ea"/>
                <a:cs typeface="+mj-cs"/>
              </a:rPr>
              <a:t>At some point we should realize that more driver education is not going to do the trick!</a:t>
            </a:r>
          </a:p>
        </p:txBody>
      </p:sp>
      <p:pic>
        <p:nvPicPr>
          <p:cNvPr id="1026" name="Picture 2" descr="See the source image">
            <a:extLst>
              <a:ext uri="{FF2B5EF4-FFF2-40B4-BE49-F238E27FC236}">
                <a16:creationId xmlns:a16="http://schemas.microsoft.com/office/drawing/2014/main" id="{188D8CD3-9447-4077-B9BE-16B4618383F8}"/>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176911" y="1035095"/>
            <a:ext cx="6833848" cy="49545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070978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CBE3092D-4105-4026-9B66-A0011E0CA5E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D9759409-BDF8-4BFD-9AF3-4B5C04C2A16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781800" y="0"/>
            <a:ext cx="5410200" cy="6858000"/>
          </a:xfrm>
          <a:prstGeom prst="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7FB311A6-6776-4B42-A6D5-480114C80BBC}"/>
              </a:ext>
            </a:extLst>
          </p:cNvPr>
          <p:cNvPicPr>
            <a:picLocks noChangeAspect="1"/>
          </p:cNvPicPr>
          <p:nvPr/>
        </p:nvPicPr>
        <p:blipFill>
          <a:blip r:embed="rId2"/>
          <a:stretch>
            <a:fillRect/>
          </a:stretch>
        </p:blipFill>
        <p:spPr>
          <a:xfrm>
            <a:off x="-17774" y="2655819"/>
            <a:ext cx="6631738" cy="1280501"/>
          </a:xfrm>
          <a:prstGeom prst="rect">
            <a:avLst/>
          </a:prstGeom>
        </p:spPr>
      </p:pic>
      <p:sp>
        <p:nvSpPr>
          <p:cNvPr id="3" name="Content Placeholder 2">
            <a:extLst>
              <a:ext uri="{FF2B5EF4-FFF2-40B4-BE49-F238E27FC236}">
                <a16:creationId xmlns:a16="http://schemas.microsoft.com/office/drawing/2014/main" id="{F52EB06A-2781-4644-818E-0208BB23C2EC}"/>
              </a:ext>
            </a:extLst>
          </p:cNvPr>
          <p:cNvSpPr>
            <a:spLocks noGrp="1"/>
          </p:cNvSpPr>
          <p:nvPr>
            <p:ph idx="1"/>
          </p:nvPr>
        </p:nvSpPr>
        <p:spPr>
          <a:xfrm>
            <a:off x="6883524" y="2694853"/>
            <a:ext cx="5038916" cy="3724862"/>
          </a:xfrm>
        </p:spPr>
        <p:txBody>
          <a:bodyPr anchor="t">
            <a:normAutofit/>
          </a:bodyPr>
          <a:lstStyle/>
          <a:p>
            <a:pPr marL="0" indent="0">
              <a:buNone/>
            </a:pPr>
            <a:r>
              <a:rPr lang="en-US" sz="2000" dirty="0">
                <a:solidFill>
                  <a:schemeClr val="tx1">
                    <a:lumMod val="65000"/>
                    <a:lumOff val="35000"/>
                  </a:schemeClr>
                </a:solidFill>
              </a:rPr>
              <a:t>Hubbard shows that the number of citations of articles critical of significance testing or warning of its dangers has grown over the last six decades, but at the same time the percentage of papers in many disciplines that use it has also considerably increased.</a:t>
            </a:r>
          </a:p>
        </p:txBody>
      </p:sp>
      <p:sp>
        <p:nvSpPr>
          <p:cNvPr id="2" name="Title 1">
            <a:extLst>
              <a:ext uri="{FF2B5EF4-FFF2-40B4-BE49-F238E27FC236}">
                <a16:creationId xmlns:a16="http://schemas.microsoft.com/office/drawing/2014/main" id="{949866B4-DEBC-4C4F-95E3-3999BD82DC94}"/>
              </a:ext>
            </a:extLst>
          </p:cNvPr>
          <p:cNvSpPr>
            <a:spLocks noGrp="1"/>
          </p:cNvSpPr>
          <p:nvPr>
            <p:ph type="title"/>
          </p:nvPr>
        </p:nvSpPr>
        <p:spPr>
          <a:xfrm>
            <a:off x="6883524" y="534215"/>
            <a:ext cx="5038916" cy="1474666"/>
          </a:xfrm>
        </p:spPr>
        <p:txBody>
          <a:bodyPr anchor="b">
            <a:normAutofit/>
          </a:bodyPr>
          <a:lstStyle/>
          <a:p>
            <a:pPr algn="ctr"/>
            <a:r>
              <a:rPr lang="en-US" sz="3200" dirty="0">
                <a:solidFill>
                  <a:schemeClr val="tx1">
                    <a:lumMod val="65000"/>
                    <a:lumOff val="35000"/>
                  </a:schemeClr>
                </a:solidFill>
              </a:rPr>
              <a:t>More “driver education” has done nothing to stem use and misuse</a:t>
            </a:r>
          </a:p>
        </p:txBody>
      </p:sp>
    </p:spTree>
    <p:extLst>
      <p:ext uri="{BB962C8B-B14F-4D97-AF65-F5344CB8AC3E}">
        <p14:creationId xmlns:p14="http://schemas.microsoft.com/office/powerpoint/2010/main" val="44059015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34AE3C4-2D23-42DB-80AF-9F9291DDFD7A}"/>
              </a:ext>
            </a:extLst>
          </p:cNvPr>
          <p:cNvSpPr>
            <a:spLocks noGrp="1"/>
          </p:cNvSpPr>
          <p:nvPr>
            <p:ph type="sldNum" sz="quarter" idx="12"/>
          </p:nvPr>
        </p:nvSpPr>
        <p:spPr>
          <a:xfrm>
            <a:off x="9347200" y="6492875"/>
            <a:ext cx="28448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pic>
        <p:nvPicPr>
          <p:cNvPr id="6" name="Content Placeholder 5" descr="A vintage photo of a person&#10;&#10;Description generated with very high confidence">
            <a:extLst>
              <a:ext uri="{FF2B5EF4-FFF2-40B4-BE49-F238E27FC236}">
                <a16:creationId xmlns:a16="http://schemas.microsoft.com/office/drawing/2014/main" id="{A6E29611-4FD3-4F6D-851D-9B7CA5A513E2}"/>
              </a:ext>
            </a:extLst>
          </p:cNvPr>
          <p:cNvPicPr>
            <a:picLocks noGrp="1" noChangeAspect="1"/>
          </p:cNvPicPr>
          <p:nvPr>
            <p:ph sz="half" idx="4294967295"/>
          </p:nvPr>
        </p:nvPicPr>
        <p:blipFill>
          <a:blip r:embed="rId2">
            <a:extLst>
              <a:ext uri="{28A0092B-C50C-407E-A947-70E740481C1C}">
                <a14:useLocalDpi xmlns:a14="http://schemas.microsoft.com/office/drawing/2010/main" val="0"/>
              </a:ext>
            </a:extLst>
          </a:blip>
          <a:stretch>
            <a:fillRect/>
          </a:stretch>
        </p:blipFill>
        <p:spPr>
          <a:xfrm>
            <a:off x="0" y="350839"/>
            <a:ext cx="3436070" cy="3525354"/>
          </a:xfrm>
          <a:prstGeom prst="rect">
            <a:avLst/>
          </a:prstGeom>
        </p:spPr>
      </p:pic>
      <p:sp>
        <p:nvSpPr>
          <p:cNvPr id="8" name="Text Placeholder 7">
            <a:extLst>
              <a:ext uri="{FF2B5EF4-FFF2-40B4-BE49-F238E27FC236}">
                <a16:creationId xmlns:a16="http://schemas.microsoft.com/office/drawing/2014/main" id="{35B5F929-A9DF-4763-87E9-A3750B0B1408}"/>
              </a:ext>
            </a:extLst>
          </p:cNvPr>
          <p:cNvSpPr>
            <a:spLocks noGrp="1"/>
          </p:cNvSpPr>
          <p:nvPr>
            <p:ph sz="half" idx="4294967295"/>
          </p:nvPr>
        </p:nvSpPr>
        <p:spPr>
          <a:xfrm>
            <a:off x="5951538" y="284163"/>
            <a:ext cx="6240462" cy="5832475"/>
          </a:xfrm>
          <a:prstGeom prst="rect">
            <a:avLst/>
          </a:prstGeom>
        </p:spPr>
        <p:txBody>
          <a:bodyPr/>
          <a:lstStyle/>
          <a:p>
            <a:pPr marL="0" indent="0">
              <a:buNone/>
            </a:pPr>
            <a:endParaRPr lang="en-US" dirty="0"/>
          </a:p>
          <a:p>
            <a:pPr marL="0" indent="0">
              <a:buNone/>
            </a:pPr>
            <a:r>
              <a:rPr lang="en-US" sz="3200" dirty="0">
                <a:solidFill>
                  <a:schemeClr val="tx2">
                    <a:lumMod val="95000"/>
                    <a:lumOff val="5000"/>
                  </a:schemeClr>
                </a:solidFill>
              </a:rPr>
              <a:t>R. A. Fisher called such results “significant”</a:t>
            </a:r>
          </a:p>
          <a:p>
            <a:pPr marL="0" indent="0">
              <a:buNone/>
            </a:pPr>
            <a:r>
              <a:rPr lang="en-US" sz="3200" dirty="0">
                <a:solidFill>
                  <a:schemeClr val="tx2">
                    <a:lumMod val="95000"/>
                    <a:lumOff val="5000"/>
                  </a:schemeClr>
                </a:solidFill>
              </a:rPr>
              <a:t>To Fisher, this meant that the result was worth further scrutiny.</a:t>
            </a:r>
          </a:p>
          <a:p>
            <a:pPr marL="0" indent="0">
              <a:buNone/>
            </a:pPr>
            <a:endParaRPr lang="en-US" dirty="0"/>
          </a:p>
        </p:txBody>
      </p:sp>
      <p:pic>
        <p:nvPicPr>
          <p:cNvPr id="4" name="Picture 3">
            <a:extLst>
              <a:ext uri="{FF2B5EF4-FFF2-40B4-BE49-F238E27FC236}">
                <a16:creationId xmlns:a16="http://schemas.microsoft.com/office/drawing/2014/main" id="{F26B9C9B-1EBE-474A-8F75-2F56555A69AD}"/>
              </a:ext>
            </a:extLst>
          </p:cNvPr>
          <p:cNvPicPr>
            <a:picLocks noChangeAspect="1"/>
          </p:cNvPicPr>
          <p:nvPr/>
        </p:nvPicPr>
        <p:blipFill>
          <a:blip r:embed="rId3"/>
          <a:stretch>
            <a:fillRect/>
          </a:stretch>
        </p:blipFill>
        <p:spPr>
          <a:xfrm>
            <a:off x="5169882" y="3486156"/>
            <a:ext cx="6534726" cy="2926366"/>
          </a:xfrm>
          <a:prstGeom prst="rect">
            <a:avLst/>
          </a:prstGeom>
        </p:spPr>
      </p:pic>
      <mc:AlternateContent xmlns:mc="http://schemas.openxmlformats.org/markup-compatibility/2006" xmlns:p14="http://schemas.microsoft.com/office/powerpoint/2010/main">
        <mc:Choice Requires="p14">
          <p:contentPart p14:bwMode="auto" r:id="rId4">
            <p14:nvContentPartPr>
              <p14:cNvPr id="7" name="Ink 6">
                <a:extLst>
                  <a:ext uri="{FF2B5EF4-FFF2-40B4-BE49-F238E27FC236}">
                    <a16:creationId xmlns:a16="http://schemas.microsoft.com/office/drawing/2014/main" id="{AABC04E0-7D5E-4CF9-AC66-13106CBA49A9}"/>
                  </a:ext>
                </a:extLst>
              </p14:cNvPr>
              <p14:cNvContentPartPr/>
              <p14:nvPr/>
            </p14:nvContentPartPr>
            <p14:xfrm>
              <a:off x="6105178" y="1516727"/>
              <a:ext cx="1939680" cy="54360"/>
            </p14:xfrm>
          </p:contentPart>
        </mc:Choice>
        <mc:Fallback xmlns="">
          <p:pic>
            <p:nvPicPr>
              <p:cNvPr id="7" name="Ink 6">
                <a:extLst>
                  <a:ext uri="{FF2B5EF4-FFF2-40B4-BE49-F238E27FC236}">
                    <a16:creationId xmlns:a16="http://schemas.microsoft.com/office/drawing/2014/main" xmlns:p14="http://schemas.microsoft.com/office/powerpoint/2010/main" xmlns="" id="{AABC04E0-7D5E-4CF9-AC66-13106CBA49A9}"/>
                  </a:ext>
                </a:extLst>
              </p:cNvPr>
              <p:cNvPicPr/>
              <p:nvPr/>
            </p:nvPicPr>
            <p:blipFill>
              <a:blip r:embed="rId5"/>
              <a:stretch>
                <a:fillRect/>
              </a:stretch>
            </p:blipFill>
            <p:spPr>
              <a:xfrm>
                <a:off x="6015178" y="1335527"/>
                <a:ext cx="2119680" cy="416760"/>
              </a:xfrm>
              <a:prstGeom prst="rect">
                <a:avLst/>
              </a:prstGeom>
            </p:spPr>
          </p:pic>
        </mc:Fallback>
      </mc:AlternateContent>
      <p:pic>
        <p:nvPicPr>
          <p:cNvPr id="5" name="Picture 4">
            <a:extLst>
              <a:ext uri="{FF2B5EF4-FFF2-40B4-BE49-F238E27FC236}">
                <a16:creationId xmlns:a16="http://schemas.microsoft.com/office/drawing/2014/main" id="{91358C37-2DFA-90BA-8236-3EE58EAE8CDC}"/>
              </a:ext>
            </a:extLst>
          </p:cNvPr>
          <p:cNvPicPr>
            <a:picLocks noChangeAspect="1"/>
          </p:cNvPicPr>
          <p:nvPr/>
        </p:nvPicPr>
        <p:blipFill>
          <a:blip r:embed="rId6"/>
          <a:stretch>
            <a:fillRect/>
          </a:stretch>
        </p:blipFill>
        <p:spPr>
          <a:xfrm>
            <a:off x="2606511" y="3812599"/>
            <a:ext cx="2120466" cy="2974700"/>
          </a:xfrm>
          <a:prstGeom prst="rect">
            <a:avLst/>
          </a:prstGeom>
        </p:spPr>
      </p:pic>
    </p:spTree>
    <p:extLst>
      <p:ext uri="{BB962C8B-B14F-4D97-AF65-F5344CB8AC3E}">
        <p14:creationId xmlns:p14="http://schemas.microsoft.com/office/powerpoint/2010/main" val="23835361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4" name="Rectangle 13">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Rectangle 15">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Picture 2">
            <a:extLst>
              <a:ext uri="{FF2B5EF4-FFF2-40B4-BE49-F238E27FC236}">
                <a16:creationId xmlns:a16="http://schemas.microsoft.com/office/drawing/2014/main" id="{6B92F0EA-8445-4345-B8D8-951D7A23E5A4}"/>
              </a:ext>
            </a:extLst>
          </p:cNvPr>
          <p:cNvPicPr>
            <a:picLocks noChangeAspect="1"/>
          </p:cNvPicPr>
          <p:nvPr/>
        </p:nvPicPr>
        <p:blipFill>
          <a:blip r:embed="rId2"/>
          <a:stretch>
            <a:fillRect/>
          </a:stretch>
        </p:blipFill>
        <p:spPr>
          <a:xfrm>
            <a:off x="1034732" y="457200"/>
            <a:ext cx="7106194" cy="5943600"/>
          </a:xfrm>
          <a:prstGeom prst="rect">
            <a:avLst/>
          </a:prstGeom>
        </p:spPr>
      </p:pic>
      <p:sp>
        <p:nvSpPr>
          <p:cNvPr id="4" name="Rectangle 3">
            <a:extLst>
              <a:ext uri="{FF2B5EF4-FFF2-40B4-BE49-F238E27FC236}">
                <a16:creationId xmlns:a16="http://schemas.microsoft.com/office/drawing/2014/main" id="{66F2AFB3-2371-448B-BF4D-1B0857CA6D83}"/>
              </a:ext>
            </a:extLst>
          </p:cNvPr>
          <p:cNvSpPr/>
          <p:nvPr/>
        </p:nvSpPr>
        <p:spPr>
          <a:xfrm rot="769411">
            <a:off x="1922555" y="1952360"/>
            <a:ext cx="3139706" cy="798680"/>
          </a:xfrm>
          <a:prstGeom prst="rect">
            <a:avLst/>
          </a:prstGeom>
          <a:noFill/>
        </p:spPr>
        <p:txBody>
          <a:bodyPr wrap="none" lIns="91440" tIns="45720" rIns="91440" bIns="45720">
            <a:spAutoFit/>
          </a:bodyPr>
          <a:lstStyle/>
          <a:p>
            <a:pPr marL="0" marR="0" lvl="0" indent="0" algn="ctr" defTabSz="777240" rtl="0" eaLnBrk="1" fontAlgn="base" latinLnBrk="0" hangingPunct="1">
              <a:lnSpc>
                <a:spcPct val="100000"/>
              </a:lnSpc>
              <a:spcBef>
                <a:spcPct val="0"/>
              </a:spcBef>
              <a:spcAft>
                <a:spcPts val="600"/>
              </a:spcAft>
              <a:buClrTx/>
              <a:buSzTx/>
              <a:buFontTx/>
              <a:buNone/>
              <a:tabLst/>
              <a:defRPr/>
            </a:pPr>
            <a:r>
              <a:rPr kumimoji="0" lang="en-US" sz="459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pitchFamily="34" charset="0"/>
                <a:ea typeface="+mn-ea"/>
                <a:cs typeface="Arial" panose="020B0604020202020204" pitchFamily="34" charset="0"/>
              </a:rPr>
              <a:t>insignificant</a:t>
            </a:r>
            <a:endParaRPr kumimoji="0" lang="en-US" sz="5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01AB56FF-2BD4-4A45-9A2E-3A42684BA0E7}"/>
              </a:ext>
            </a:extLst>
          </p:cNvPr>
          <p:cNvSpPr/>
          <p:nvPr/>
        </p:nvSpPr>
        <p:spPr>
          <a:xfrm rot="19446210">
            <a:off x="4443928" y="4439105"/>
            <a:ext cx="3214341" cy="798680"/>
          </a:xfrm>
          <a:prstGeom prst="rect">
            <a:avLst/>
          </a:prstGeom>
          <a:noFill/>
        </p:spPr>
        <p:txBody>
          <a:bodyPr wrap="none" lIns="91440" tIns="45720" rIns="91440" bIns="45720">
            <a:spAutoFit/>
          </a:bodyPr>
          <a:lstStyle/>
          <a:p>
            <a:pPr marL="0" marR="0" lvl="0" indent="0" algn="ctr" defTabSz="777240" rtl="0" eaLnBrk="1" fontAlgn="base" latinLnBrk="0" hangingPunct="1">
              <a:lnSpc>
                <a:spcPct val="100000"/>
              </a:lnSpc>
              <a:spcBef>
                <a:spcPct val="0"/>
              </a:spcBef>
              <a:spcAft>
                <a:spcPts val="600"/>
              </a:spcAft>
              <a:buClrTx/>
              <a:buSzTx/>
              <a:buFontTx/>
              <a:buNone/>
              <a:tabLst/>
              <a:defRPr/>
            </a:pPr>
            <a:r>
              <a:rPr kumimoji="0" lang="en-US" sz="459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pitchFamily="34" charset="0"/>
                <a:ea typeface="+mn-ea"/>
                <a:cs typeface="Arial" panose="020B0604020202020204" pitchFamily="34" charset="0"/>
              </a:rPr>
              <a:t>meaningless</a:t>
            </a:r>
            <a:endParaRPr kumimoji="0" lang="en-US" sz="5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F6B39E42-F2B5-4161-BBBC-E30470562278}"/>
              </a:ext>
            </a:extLst>
          </p:cNvPr>
          <p:cNvSpPr/>
          <p:nvPr/>
        </p:nvSpPr>
        <p:spPr>
          <a:xfrm>
            <a:off x="2539926" y="3429000"/>
            <a:ext cx="3283270" cy="798680"/>
          </a:xfrm>
          <a:prstGeom prst="rect">
            <a:avLst/>
          </a:prstGeom>
          <a:noFill/>
        </p:spPr>
        <p:txBody>
          <a:bodyPr wrap="none" lIns="91440" tIns="45720" rIns="91440" bIns="45720">
            <a:spAutoFit/>
          </a:bodyPr>
          <a:lstStyle/>
          <a:p>
            <a:pPr marL="0" marR="0" lvl="0" indent="0" algn="ctr" defTabSz="777240" rtl="0" eaLnBrk="1" fontAlgn="base" latinLnBrk="0" hangingPunct="1">
              <a:lnSpc>
                <a:spcPct val="100000"/>
              </a:lnSpc>
              <a:spcBef>
                <a:spcPct val="0"/>
              </a:spcBef>
              <a:spcAft>
                <a:spcPts val="600"/>
              </a:spcAft>
              <a:buClrTx/>
              <a:buSzTx/>
              <a:buFontTx/>
              <a:buNone/>
              <a:tabLst/>
              <a:defRPr/>
            </a:pPr>
            <a:r>
              <a:rPr kumimoji="0" lang="en-US" sz="459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pitchFamily="34" charset="0"/>
                <a:ea typeface="+mn-ea"/>
                <a:cs typeface="Arial" panose="020B0604020202020204" pitchFamily="34" charset="0"/>
              </a:rPr>
              <a:t>unimportant</a:t>
            </a:r>
            <a:endParaRPr kumimoji="0" lang="en-US" sz="5400" b="1" i="0" u="none" strike="noStrike" kern="1200" cap="none" spc="0" normalizeH="0" baseline="0" noProof="0">
              <a:ln w="13462">
                <a:solidFill>
                  <a:prstClr val="white"/>
                </a:solidFill>
                <a:prstDash val="solid"/>
              </a:ln>
              <a:solidFill>
                <a:prstClr val="black">
                  <a:lumMod val="85000"/>
                  <a:lumOff val="15000"/>
                </a:prstClr>
              </a:solidFill>
              <a:effectLst>
                <a:outerShdw dist="38100" dir="2700000" algn="bl" rotWithShape="0">
                  <a:srgbClr val="5B9BD5"/>
                </a:outerShdw>
              </a:effectLst>
              <a:uLnTx/>
              <a:uFillTx/>
              <a:latin typeface="Calibri" panose="020F0502020204030204" pitchFamily="34" charset="0"/>
              <a:ea typeface="+mn-ea"/>
              <a:cs typeface="Arial" panose="020B0604020202020204" pitchFamily="34" charset="0"/>
            </a:endParaRPr>
          </a:p>
        </p:txBody>
      </p:sp>
      <p:sp>
        <p:nvSpPr>
          <p:cNvPr id="7"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0573275" y="6024522"/>
            <a:ext cx="583992" cy="272530"/>
          </a:xfrm>
        </p:spPr>
        <p:txBody>
          <a:bodyPr>
            <a:noAutofit/>
          </a:bodyPr>
          <a:lstStyle/>
          <a:p>
            <a:pPr marL="0" marR="0" lvl="0" indent="0" algn="r" defTabSz="777240" rtl="0" eaLnBrk="1" fontAlgn="base" latinLnBrk="0" hangingPunct="1">
              <a:lnSpc>
                <a:spcPct val="100000"/>
              </a:lnSpc>
              <a:spcBef>
                <a:spcPct val="0"/>
              </a:spcBef>
              <a:spcAft>
                <a:spcPts val="510"/>
              </a:spcAft>
              <a:buClrTx/>
              <a:buSzTx/>
              <a:buFontTx/>
              <a:buNone/>
              <a:tabLst/>
              <a:defRPr/>
            </a:pPr>
            <a:fld id="{869A40B3-8E43-41D4-B58B-E084EBC2E1A9}" type="slidenum">
              <a:rPr kumimoji="0" lang="en-US" sz="136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777240" rtl="0" eaLnBrk="1" fontAlgn="base" latinLnBrk="0" hangingPunct="1">
                <a:lnSpc>
                  <a:spcPct val="100000"/>
                </a:lnSpc>
                <a:spcBef>
                  <a:spcPct val="0"/>
                </a:spcBef>
                <a:spcAft>
                  <a:spcPts val="510"/>
                </a:spcAft>
                <a:buClrTx/>
                <a:buSzTx/>
                <a:buFontTx/>
                <a:buNone/>
                <a:tabLst/>
                <a:defRPr/>
              </a:pPr>
              <a:t>17</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176804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 name="Rectangle 14">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Rectangle 18">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9509F04F-AEF1-4FC2-8759-6FD4A76302D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57200" y="572980"/>
            <a:ext cx="8649490" cy="5242114"/>
          </a:xfrm>
          <a:prstGeom prst="rect">
            <a:avLst/>
          </a:prstGeom>
        </p:spPr>
      </p:pic>
      <p:sp>
        <p:nvSpPr>
          <p:cNvPr id="4" name="Rectangle 3">
            <a:extLst>
              <a:ext uri="{FF2B5EF4-FFF2-40B4-BE49-F238E27FC236}">
                <a16:creationId xmlns:a16="http://schemas.microsoft.com/office/drawing/2014/main" id="{5A82CE04-C44D-4F4B-B500-CC9985C2E0BE}"/>
              </a:ext>
            </a:extLst>
          </p:cNvPr>
          <p:cNvSpPr/>
          <p:nvPr/>
        </p:nvSpPr>
        <p:spPr>
          <a:xfrm>
            <a:off x="3935299" y="3399863"/>
            <a:ext cx="4610572" cy="875980"/>
          </a:xfrm>
          <a:prstGeom prst="rect">
            <a:avLst/>
          </a:prstGeom>
          <a:noFill/>
        </p:spPr>
        <p:txBody>
          <a:bodyPr wrap="none" lIns="91440" tIns="45720" rIns="91440" bIns="45720">
            <a:spAutoFit/>
          </a:bodyPr>
          <a:lstStyle/>
          <a:p>
            <a:pPr marL="0" marR="0" lvl="0" indent="0" algn="ctr" defTabSz="859536" rtl="0" eaLnBrk="1" fontAlgn="base" latinLnBrk="0" hangingPunct="1">
              <a:lnSpc>
                <a:spcPct val="100000"/>
              </a:lnSpc>
              <a:spcBef>
                <a:spcPct val="0"/>
              </a:spcBef>
              <a:spcAft>
                <a:spcPts val="600"/>
              </a:spcAft>
              <a:buClrTx/>
              <a:buSzTx/>
              <a:buFontTx/>
              <a:buNone/>
              <a:tabLst/>
              <a:defRPr/>
            </a:pPr>
            <a:r>
              <a:rPr kumimoji="0" lang="en-US" sz="5076" b="1" i="0" u="none" strike="noStrike" kern="1200" cap="none" spc="0" normalizeH="0" baseline="0" noProof="0">
                <a:ln w="22225">
                  <a:solidFill>
                    <a:srgbClr val="44546A"/>
                  </a:solidFill>
                  <a:prstDash val="solid"/>
                </a:ln>
                <a:solidFill>
                  <a:prstClr val="white"/>
                </a:solidFill>
                <a:effectLst/>
                <a:uLnTx/>
                <a:uFillTx/>
                <a:latin typeface="Calibri" panose="020F0502020204030204" pitchFamily="34" charset="0"/>
                <a:ea typeface="+mn-ea"/>
                <a:cs typeface="Arial" panose="020B0604020202020204" pitchFamily="34" charset="0"/>
              </a:rPr>
              <a:t>significant other</a:t>
            </a:r>
            <a:endParaRPr kumimoji="0" lang="en-US" sz="5400" b="1" i="0" u="none" strike="noStrike" kern="1200" cap="none" spc="0" normalizeH="0" baseline="0" noProof="0">
              <a:ln w="22225">
                <a:solidFill>
                  <a:srgbClr val="44546A"/>
                </a:solidFill>
                <a:prstDash val="solid"/>
              </a:ln>
              <a:solidFill>
                <a:prstClr val="white"/>
              </a:solidFill>
              <a:effectLst/>
              <a:uLnTx/>
              <a:uFillTx/>
              <a:latin typeface="Calibri" panose="020F050202020403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735BB409-B2D2-4519-84A2-69CFED19780F}"/>
              </a:ext>
            </a:extLst>
          </p:cNvPr>
          <p:cNvSpPr/>
          <p:nvPr/>
        </p:nvSpPr>
        <p:spPr>
          <a:xfrm>
            <a:off x="2922541" y="2364381"/>
            <a:ext cx="4648410" cy="875980"/>
          </a:xfrm>
          <a:prstGeom prst="rect">
            <a:avLst/>
          </a:prstGeom>
          <a:noFill/>
        </p:spPr>
        <p:txBody>
          <a:bodyPr wrap="none" lIns="91440" tIns="45720" rIns="91440" bIns="45720">
            <a:spAutoFit/>
          </a:bodyPr>
          <a:lstStyle/>
          <a:p>
            <a:pPr marL="0" marR="0" lvl="0" indent="0" algn="ctr" defTabSz="859536" rtl="0" eaLnBrk="1" fontAlgn="base" latinLnBrk="0" hangingPunct="1">
              <a:lnSpc>
                <a:spcPct val="100000"/>
              </a:lnSpc>
              <a:spcBef>
                <a:spcPct val="0"/>
              </a:spcBef>
              <a:spcAft>
                <a:spcPts val="600"/>
              </a:spcAft>
              <a:buClrTx/>
              <a:buSzTx/>
              <a:buFontTx/>
              <a:buNone/>
              <a:tabLst/>
              <a:defRPr/>
            </a:pPr>
            <a:r>
              <a:rPr kumimoji="0" lang="en-US" sz="5076" b="1" i="0" u="none" strike="noStrike" kern="1200" cap="none" spc="0" normalizeH="0" baseline="0" noProof="0">
                <a:ln w="22225">
                  <a:solidFill>
                    <a:srgbClr val="44546A"/>
                  </a:solidFill>
                  <a:prstDash val="solid"/>
                </a:ln>
                <a:solidFill>
                  <a:prstClr val="white"/>
                </a:solidFill>
                <a:effectLst/>
                <a:uLnTx/>
                <a:uFillTx/>
                <a:latin typeface="Calibri" panose="020F0502020204030204" pitchFamily="34" charset="0"/>
                <a:ea typeface="+mn-ea"/>
                <a:cs typeface="Arial" panose="020B0604020202020204" pitchFamily="34" charset="0"/>
              </a:rPr>
              <a:t>significant event</a:t>
            </a:r>
            <a:endParaRPr kumimoji="0" lang="en-US" sz="5400" b="1" i="0" u="none" strike="noStrike" kern="1200" cap="none" spc="0" normalizeH="0" baseline="0" noProof="0">
              <a:ln w="22225">
                <a:solidFill>
                  <a:srgbClr val="44546A"/>
                </a:solidFill>
                <a:prstDash val="solid"/>
              </a:ln>
              <a:solidFill>
                <a:prstClr val="white"/>
              </a:solidFill>
              <a:effectLst/>
              <a:uLnTx/>
              <a:uFillTx/>
              <a:latin typeface="Calibri" panose="020F0502020204030204" pitchFamily="34" charset="0"/>
              <a:ea typeface="+mn-ea"/>
              <a:cs typeface="Arial" panose="020B0604020202020204" pitchFamily="34" charset="0"/>
            </a:endParaRPr>
          </a:p>
        </p:txBody>
      </p:sp>
      <p:sp>
        <p:nvSpPr>
          <p:cNvPr id="6" name="Rectangle 5">
            <a:extLst>
              <a:ext uri="{FF2B5EF4-FFF2-40B4-BE49-F238E27FC236}">
                <a16:creationId xmlns:a16="http://schemas.microsoft.com/office/drawing/2014/main" id="{9EF561A4-A30D-415B-B472-32FCB699C336}"/>
              </a:ext>
            </a:extLst>
          </p:cNvPr>
          <p:cNvSpPr/>
          <p:nvPr/>
        </p:nvSpPr>
        <p:spPr>
          <a:xfrm>
            <a:off x="1605319" y="1328898"/>
            <a:ext cx="5374257" cy="875980"/>
          </a:xfrm>
          <a:prstGeom prst="rect">
            <a:avLst/>
          </a:prstGeom>
          <a:noFill/>
        </p:spPr>
        <p:txBody>
          <a:bodyPr wrap="none" lIns="91440" tIns="45720" rIns="91440" bIns="45720">
            <a:spAutoFit/>
          </a:bodyPr>
          <a:lstStyle/>
          <a:p>
            <a:pPr marL="0" marR="0" lvl="0" indent="0" algn="ctr" defTabSz="859536" rtl="0" eaLnBrk="1" fontAlgn="base" latinLnBrk="0" hangingPunct="1">
              <a:lnSpc>
                <a:spcPct val="100000"/>
              </a:lnSpc>
              <a:spcBef>
                <a:spcPct val="0"/>
              </a:spcBef>
              <a:spcAft>
                <a:spcPts val="600"/>
              </a:spcAft>
              <a:buClrTx/>
              <a:buSzTx/>
              <a:buFontTx/>
              <a:buNone/>
              <a:tabLst/>
              <a:defRPr/>
            </a:pPr>
            <a:r>
              <a:rPr kumimoji="0" lang="en-US" sz="5076" b="1" i="0" u="none" strike="noStrike" kern="1200" cap="none" spc="0" normalizeH="0" baseline="0" noProof="0">
                <a:ln w="22225">
                  <a:solidFill>
                    <a:srgbClr val="44546A"/>
                  </a:solidFill>
                  <a:prstDash val="solid"/>
                </a:ln>
                <a:solidFill>
                  <a:prstClr val="white"/>
                </a:solidFill>
                <a:effectLst/>
                <a:uLnTx/>
                <a:uFillTx/>
                <a:latin typeface="Calibri" panose="020F0502020204030204" pitchFamily="34" charset="0"/>
                <a:ea typeface="+mn-ea"/>
                <a:cs typeface="Arial" panose="020B0604020202020204" pitchFamily="34" charset="0"/>
              </a:rPr>
              <a:t>significant increase</a:t>
            </a:r>
            <a:endParaRPr kumimoji="0" lang="en-US" sz="5400" b="1" i="0" u="none" strike="noStrike" kern="1200" cap="none" spc="0" normalizeH="0" baseline="0" noProof="0">
              <a:ln w="22225">
                <a:solidFill>
                  <a:srgbClr val="44546A"/>
                </a:solidFill>
                <a:prstDash val="solid"/>
              </a:ln>
              <a:solidFill>
                <a:prstClr val="white"/>
              </a:solidFill>
              <a:effectLst/>
              <a:uLnTx/>
              <a:uFillTx/>
              <a:latin typeface="Calibri" panose="020F0502020204030204" pitchFamily="34" charset="0"/>
              <a:ea typeface="+mn-ea"/>
              <a:cs typeface="Arial" panose="020B0604020202020204" pitchFamily="34" charset="0"/>
            </a:endParaRPr>
          </a:p>
        </p:txBody>
      </p:sp>
      <p:sp>
        <p:nvSpPr>
          <p:cNvPr id="8"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1084169" y="5981392"/>
            <a:ext cx="650631" cy="303628"/>
          </a:xfrm>
        </p:spPr>
        <p:txBody>
          <a:bodyPr>
            <a:noAutofit/>
          </a:bodyPr>
          <a:lstStyle/>
          <a:p>
            <a:pPr marL="0" marR="0" lvl="0" indent="0" algn="r" defTabSz="859536" rtl="0" eaLnBrk="1" fontAlgn="base" latinLnBrk="0" hangingPunct="1">
              <a:lnSpc>
                <a:spcPct val="100000"/>
              </a:lnSpc>
              <a:spcBef>
                <a:spcPct val="0"/>
              </a:spcBef>
              <a:spcAft>
                <a:spcPts val="564"/>
              </a:spcAft>
              <a:buClrTx/>
              <a:buSzTx/>
              <a:buFontTx/>
              <a:buNone/>
              <a:tabLst/>
              <a:defRPr/>
            </a:pPr>
            <a:fld id="{869A40B3-8E43-41D4-B58B-E084EBC2E1A9}" type="slidenum">
              <a:rPr kumimoji="0" lang="en-US" sz="1504"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859536" rtl="0" eaLnBrk="1" fontAlgn="base" latinLnBrk="0" hangingPunct="1">
                <a:lnSpc>
                  <a:spcPct val="100000"/>
                </a:lnSpc>
                <a:spcBef>
                  <a:spcPct val="0"/>
                </a:spcBef>
                <a:spcAft>
                  <a:spcPts val="564"/>
                </a:spcAft>
                <a:buClrTx/>
                <a:buSzTx/>
                <a:buFontTx/>
                <a:buNone/>
                <a:tabLst/>
                <a:defRPr/>
              </a:pPr>
              <a:t>18</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18753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FFDC337-79BA-4D0D-8B6A-8BE0BC018FBD}"/>
              </a:ext>
            </a:extLst>
          </p:cNvPr>
          <p:cNvPicPr>
            <a:picLocks noChangeAspect="1"/>
          </p:cNvPicPr>
          <p:nvPr/>
        </p:nvPicPr>
        <p:blipFill rotWithShape="1">
          <a:blip r:embed="rId2">
            <a:extLst>
              <a:ext uri="{28A0092B-C50C-407E-A947-70E740481C1C}">
                <a14:useLocalDpi xmlns:a14="http://schemas.microsoft.com/office/drawing/2010/main" val="0"/>
              </a:ext>
            </a:extLst>
          </a:blip>
          <a:srcRect l="533" r="12640" b="-1"/>
          <a:stretch/>
        </p:blipFill>
        <p:spPr>
          <a:xfrm>
            <a:off x="7689829" y="10"/>
            <a:ext cx="4502173" cy="3448209"/>
          </a:xfrm>
          <a:custGeom>
            <a:avLst/>
            <a:gdLst>
              <a:gd name="connsiteX0" fmla="*/ 205627 w 4502173"/>
              <a:gd name="connsiteY0" fmla="*/ 0 h 3448219"/>
              <a:gd name="connsiteX1" fmla="*/ 4502173 w 4502173"/>
              <a:gd name="connsiteY1" fmla="*/ 0 h 3448219"/>
              <a:gd name="connsiteX2" fmla="*/ 4502173 w 4502173"/>
              <a:gd name="connsiteY2" fmla="*/ 2368934 h 3448219"/>
              <a:gd name="connsiteX3" fmla="*/ 4365663 w 4502173"/>
              <a:gd name="connsiteY3" fmla="*/ 2551486 h 3448219"/>
              <a:gd name="connsiteX4" fmla="*/ 2464181 w 4502173"/>
              <a:gd name="connsiteY4" fmla="*/ 3448219 h 3448219"/>
              <a:gd name="connsiteX5" fmla="*/ 0 w 4502173"/>
              <a:gd name="connsiteY5" fmla="*/ 984038 h 3448219"/>
              <a:gd name="connsiteX6" fmla="*/ 193648 w 4502173"/>
              <a:gd name="connsiteY6" fmla="*/ 24867 h 344821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502173" h="3448219">
                <a:moveTo>
                  <a:pt x="205627" y="0"/>
                </a:moveTo>
                <a:lnTo>
                  <a:pt x="4502173" y="0"/>
                </a:lnTo>
                <a:lnTo>
                  <a:pt x="4502173" y="2368934"/>
                </a:lnTo>
                <a:lnTo>
                  <a:pt x="4365663" y="2551486"/>
                </a:lnTo>
                <a:cubicBezTo>
                  <a:pt x="3913696" y="3099144"/>
                  <a:pt x="3229704" y="3448219"/>
                  <a:pt x="2464181" y="3448219"/>
                </a:cubicBezTo>
                <a:cubicBezTo>
                  <a:pt x="1103251" y="3448219"/>
                  <a:pt x="0" y="2344968"/>
                  <a:pt x="0" y="984038"/>
                </a:cubicBezTo>
                <a:cubicBezTo>
                  <a:pt x="0" y="643806"/>
                  <a:pt x="68954" y="319678"/>
                  <a:pt x="193648" y="24867"/>
                </a:cubicBezTo>
                <a:close/>
              </a:path>
            </a:pathLst>
          </a:custGeom>
        </p:spPr>
      </p:pic>
      <p:pic>
        <p:nvPicPr>
          <p:cNvPr id="10" name="Picture 9">
            <a:extLst>
              <a:ext uri="{FF2B5EF4-FFF2-40B4-BE49-F238E27FC236}">
                <a16:creationId xmlns:a16="http://schemas.microsoft.com/office/drawing/2014/main" id="{921CED00-C6AD-4C26-805E-6A458A17C566}"/>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t="6741" r="1" b="13994"/>
          <a:stretch/>
        </p:blipFill>
        <p:spPr>
          <a:xfrm>
            <a:off x="8768827" y="4082141"/>
            <a:ext cx="3423175" cy="2775859"/>
          </a:xfrm>
          <a:custGeom>
            <a:avLst/>
            <a:gdLst>
              <a:gd name="connsiteX0" fmla="*/ 1906524 w 3423175"/>
              <a:gd name="connsiteY0" fmla="*/ 0 h 2775859"/>
              <a:gd name="connsiteX1" fmla="*/ 3377691 w 3423175"/>
              <a:gd name="connsiteY1" fmla="*/ 693798 h 2775859"/>
              <a:gd name="connsiteX2" fmla="*/ 3423175 w 3423175"/>
              <a:gd name="connsiteY2" fmla="*/ 754624 h 2775859"/>
              <a:gd name="connsiteX3" fmla="*/ 3423175 w 3423175"/>
              <a:gd name="connsiteY3" fmla="*/ 2775859 h 2775859"/>
              <a:gd name="connsiteX4" fmla="*/ 211114 w 3423175"/>
              <a:gd name="connsiteY4" fmla="*/ 2775859 h 2775859"/>
              <a:gd name="connsiteX5" fmla="*/ 149824 w 3423175"/>
              <a:gd name="connsiteY5" fmla="*/ 2648629 h 2775859"/>
              <a:gd name="connsiteX6" fmla="*/ 0 w 3423175"/>
              <a:gd name="connsiteY6" fmla="*/ 1906524 h 2775859"/>
              <a:gd name="connsiteX7" fmla="*/ 1906524 w 3423175"/>
              <a:gd name="connsiteY7" fmla="*/ 0 h 27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423175" h="2775859">
                <a:moveTo>
                  <a:pt x="1906524" y="0"/>
                </a:moveTo>
                <a:cubicBezTo>
                  <a:pt x="2498805" y="0"/>
                  <a:pt x="3028006" y="270078"/>
                  <a:pt x="3377691" y="693798"/>
                </a:cubicBezTo>
                <a:lnTo>
                  <a:pt x="3423175" y="754624"/>
                </a:lnTo>
                <a:lnTo>
                  <a:pt x="3423175" y="2775859"/>
                </a:lnTo>
                <a:lnTo>
                  <a:pt x="211114" y="2775859"/>
                </a:lnTo>
                <a:lnTo>
                  <a:pt x="149824" y="2648629"/>
                </a:lnTo>
                <a:cubicBezTo>
                  <a:pt x="53349" y="2420536"/>
                  <a:pt x="0" y="2169760"/>
                  <a:pt x="0" y="1906524"/>
                </a:cubicBezTo>
                <a:cubicBezTo>
                  <a:pt x="0" y="853580"/>
                  <a:pt x="853580" y="0"/>
                  <a:pt x="1906524" y="0"/>
                </a:cubicBezTo>
                <a:close/>
              </a:path>
            </a:pathLst>
          </a:custGeom>
        </p:spPr>
      </p:pic>
      <p:sp>
        <p:nvSpPr>
          <p:cNvPr id="2" name="Title 1">
            <a:extLst>
              <a:ext uri="{FF2B5EF4-FFF2-40B4-BE49-F238E27FC236}">
                <a16:creationId xmlns:a16="http://schemas.microsoft.com/office/drawing/2014/main" id="{F0B66291-CD56-478B-A557-524BC34F83F4}"/>
              </a:ext>
            </a:extLst>
          </p:cNvPr>
          <p:cNvSpPr>
            <a:spLocks noGrp="1"/>
          </p:cNvSpPr>
          <p:nvPr>
            <p:ph type="title"/>
          </p:nvPr>
        </p:nvSpPr>
        <p:spPr>
          <a:xfrm>
            <a:off x="801098" y="1396289"/>
            <a:ext cx="6387102" cy="1325563"/>
          </a:xfrm>
        </p:spPr>
        <p:txBody>
          <a:bodyPr>
            <a:normAutofit/>
          </a:bodyPr>
          <a:lstStyle/>
          <a:p>
            <a:r>
              <a:rPr lang="en-US" sz="4000" dirty="0">
                <a:solidFill>
                  <a:schemeClr val="tx1"/>
                </a:solidFill>
              </a:rPr>
              <a:t>mole</a:t>
            </a:r>
          </a:p>
        </p:txBody>
      </p:sp>
      <p:sp>
        <p:nvSpPr>
          <p:cNvPr id="3" name="Content Placeholder 2">
            <a:extLst>
              <a:ext uri="{FF2B5EF4-FFF2-40B4-BE49-F238E27FC236}">
                <a16:creationId xmlns:a16="http://schemas.microsoft.com/office/drawing/2014/main" id="{1E6EB970-DF25-4F6E-9AE4-ADC6B47D21B3}"/>
              </a:ext>
            </a:extLst>
          </p:cNvPr>
          <p:cNvSpPr>
            <a:spLocks noGrp="1"/>
          </p:cNvSpPr>
          <p:nvPr>
            <p:ph idx="1"/>
          </p:nvPr>
        </p:nvSpPr>
        <p:spPr>
          <a:xfrm>
            <a:off x="805542" y="2871982"/>
            <a:ext cx="3801969" cy="3259877"/>
          </a:xfrm>
        </p:spPr>
        <p:txBody>
          <a:bodyPr anchor="t">
            <a:normAutofit fontScale="55000" lnSpcReduction="20000"/>
          </a:bodyPr>
          <a:lstStyle/>
          <a:p>
            <a:endParaRPr lang="en-US" sz="1800" dirty="0"/>
          </a:p>
          <a:p>
            <a:endParaRPr lang="en-US" sz="1800" dirty="0"/>
          </a:p>
          <a:p>
            <a:pPr marL="0" indent="0">
              <a:buNone/>
            </a:pPr>
            <a:r>
              <a:rPr lang="en-US" sz="4400" dirty="0">
                <a:solidFill>
                  <a:schemeClr val="tx1"/>
                </a:solidFill>
              </a:rPr>
              <a:t>The amount or sample of a chemical substance that contains as many constitutive particles, e.g., atoms, molecules, ions, electrons, or photons, as there are atoms in 12 grams of carbon-12</a:t>
            </a:r>
          </a:p>
        </p:txBody>
      </p:sp>
      <p:pic>
        <p:nvPicPr>
          <p:cNvPr id="4" name="Picture 3">
            <a:extLst>
              <a:ext uri="{FF2B5EF4-FFF2-40B4-BE49-F238E27FC236}">
                <a16:creationId xmlns:a16="http://schemas.microsoft.com/office/drawing/2014/main" id="{AE3EBFB6-93D8-4198-8688-102C7DEA2A0B}"/>
              </a:ext>
            </a:extLst>
          </p:cNvPr>
          <p:cNvPicPr>
            <a:picLocks noChangeAspect="1"/>
          </p:cNvPicPr>
          <p:nvPr/>
        </p:nvPicPr>
        <p:blipFill>
          <a:blip r:embed="rId4"/>
          <a:stretch>
            <a:fillRect/>
          </a:stretch>
        </p:blipFill>
        <p:spPr>
          <a:xfrm>
            <a:off x="4933950" y="3752840"/>
            <a:ext cx="2876550" cy="3105150"/>
          </a:xfrm>
          <a:prstGeom prst="rect">
            <a:avLst/>
          </a:prstGeom>
        </p:spPr>
      </p:pic>
      <p:sp>
        <p:nvSpPr>
          <p:cNvPr id="7"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1201400" y="6477000"/>
            <a:ext cx="685800" cy="320040"/>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19</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227852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Toy cars lined up in a row on floor">
            <a:extLst>
              <a:ext uri="{FF2B5EF4-FFF2-40B4-BE49-F238E27FC236}">
                <a16:creationId xmlns:a16="http://schemas.microsoft.com/office/drawing/2014/main" id="{AD4EF451-32E8-1D14-CDD0-F4332DD787F7}"/>
              </a:ext>
            </a:extLst>
          </p:cNvPr>
          <p:cNvPicPr>
            <a:picLocks noChangeAspect="1"/>
          </p:cNvPicPr>
          <p:nvPr/>
        </p:nvPicPr>
        <p:blipFill rotWithShape="1">
          <a:blip r:embed="rId3">
            <a:alphaModFix amt="50000"/>
          </a:blip>
          <a:srcRect t="15413"/>
          <a:stretch/>
        </p:blipFill>
        <p:spPr>
          <a:xfrm>
            <a:off x="20" y="1"/>
            <a:ext cx="12191980" cy="6857999"/>
          </a:xfrm>
          <a:prstGeom prst="rect">
            <a:avLst/>
          </a:prstGeom>
        </p:spPr>
      </p:pic>
      <p:sp>
        <p:nvSpPr>
          <p:cNvPr id="2" name="Title 1">
            <a:extLst>
              <a:ext uri="{FF2B5EF4-FFF2-40B4-BE49-F238E27FC236}">
                <a16:creationId xmlns:a16="http://schemas.microsoft.com/office/drawing/2014/main" id="{59E15207-9340-2209-D196-DFBE8F2C9BD8}"/>
              </a:ext>
            </a:extLst>
          </p:cNvPr>
          <p:cNvSpPr>
            <a:spLocks noGrp="1"/>
          </p:cNvSpPr>
          <p:nvPr>
            <p:ph type="title"/>
          </p:nvPr>
        </p:nvSpPr>
        <p:spPr>
          <a:xfrm>
            <a:off x="1524000" y="1122362"/>
            <a:ext cx="9144000" cy="2900518"/>
          </a:xfrm>
        </p:spPr>
        <p:txBody>
          <a:bodyPr vert="horz" lIns="91440" tIns="45720" rIns="91440" bIns="45720" rtlCol="0" anchor="b">
            <a:normAutofit/>
          </a:bodyPr>
          <a:lstStyle/>
          <a:p>
            <a:pPr algn="ctr"/>
            <a:r>
              <a:rPr lang="en-US" sz="6000" dirty="0">
                <a:solidFill>
                  <a:srgbClr val="FFFFFF"/>
                </a:solidFill>
              </a:rPr>
              <a:t>Imagine the car you would have if money were no object</a:t>
            </a:r>
          </a:p>
        </p:txBody>
      </p:sp>
      <p:sp>
        <p:nvSpPr>
          <p:cNvPr id="4" name="Slide Number Placeholder 3">
            <a:extLst>
              <a:ext uri="{FF2B5EF4-FFF2-40B4-BE49-F238E27FC236}">
                <a16:creationId xmlns:a16="http://schemas.microsoft.com/office/drawing/2014/main" id="{3E77E5DA-293D-E711-82CC-34D609BCC99D}"/>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2686166207"/>
      </p:ext>
    </p:extLst>
  </p:cSld>
  <p:clrMapOvr>
    <a:overrideClrMapping bg1="dk1" tx1="lt1" bg2="dk2" tx2="lt2" accent1="accent1" accent2="accent2" accent3="accent3" accent4="accent4" accent5="accent5" accent6="accent6" hlink="hlink" folHlink="folHlink"/>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EBEA3F-15B7-4166-8DB6-00A94EA9B4C1}"/>
              </a:ext>
            </a:extLst>
          </p:cNvPr>
          <p:cNvSpPr>
            <a:spLocks noGrp="1"/>
          </p:cNvSpPr>
          <p:nvPr>
            <p:ph type="title" idx="4294967295"/>
          </p:nvPr>
        </p:nvSpPr>
        <p:spPr>
          <a:xfrm>
            <a:off x="1016668" y="136525"/>
            <a:ext cx="9829800" cy="1325880"/>
          </a:xfrm>
        </p:spPr>
        <p:txBody>
          <a:bodyPr vert="horz" lIns="91440" tIns="45720" rIns="91440" bIns="45720" rtlCol="0" anchor="b">
            <a:normAutofit/>
          </a:bodyPr>
          <a:lstStyle/>
          <a:p>
            <a:pPr algn="ctr"/>
            <a:r>
              <a:rPr lang="en-US" sz="3600" b="0" kern="1200" dirty="0">
                <a:solidFill>
                  <a:schemeClr val="tx2"/>
                </a:solidFill>
                <a:latin typeface="+mj-lt"/>
                <a:ea typeface="+mj-ea"/>
                <a:cs typeface="+mj-cs"/>
              </a:rPr>
              <a:t>“You keep using that word. I don’t think that it means what you think it means.” – Inigo Montoya</a:t>
            </a:r>
          </a:p>
        </p:txBody>
      </p:sp>
      <p:sp>
        <p:nvSpPr>
          <p:cNvPr id="3" name="Content Placeholder 2">
            <a:extLst>
              <a:ext uri="{FF2B5EF4-FFF2-40B4-BE49-F238E27FC236}">
                <a16:creationId xmlns:a16="http://schemas.microsoft.com/office/drawing/2014/main" id="{8D16AD7A-FC5C-4A0B-96CB-DD6F933E7D3F}"/>
              </a:ext>
            </a:extLst>
          </p:cNvPr>
          <p:cNvSpPr>
            <a:spLocks noGrp="1"/>
          </p:cNvSpPr>
          <p:nvPr>
            <p:ph idx="4294967295"/>
          </p:nvPr>
        </p:nvSpPr>
        <p:spPr>
          <a:xfrm>
            <a:off x="241300" y="2827419"/>
            <a:ext cx="5690268" cy="3227626"/>
          </a:xfrm>
        </p:spPr>
        <p:txBody>
          <a:bodyPr vert="horz" lIns="91440" tIns="45720" rIns="91440" bIns="45720" rtlCol="0" anchor="ctr">
            <a:normAutofit/>
          </a:bodyPr>
          <a:lstStyle/>
          <a:p>
            <a:pPr marL="0" indent="0">
              <a:buNone/>
            </a:pPr>
            <a:r>
              <a:rPr lang="en-US" sz="2400" i="1" dirty="0">
                <a:solidFill>
                  <a:schemeClr val="tx2"/>
                </a:solidFill>
              </a:rPr>
              <a:t>“Just a Theory”: 7 Misused Scientific Words, </a:t>
            </a:r>
            <a:r>
              <a:rPr lang="en-US" sz="2400" dirty="0">
                <a:solidFill>
                  <a:schemeClr val="tx2"/>
                </a:solidFill>
              </a:rPr>
              <a:t>Scientific American, April 2, 2013 </a:t>
            </a:r>
            <a:r>
              <a:rPr lang="en-US" sz="2400" dirty="0">
                <a:solidFill>
                  <a:schemeClr val="tx2"/>
                </a:solidFill>
                <a:hlinkClick r:id="rId2"/>
              </a:rPr>
              <a:t>https://www.scientificamerican.com/article/just-a-theory-7-misused-science-words/</a:t>
            </a:r>
            <a:r>
              <a:rPr lang="en-US" sz="2400" dirty="0">
                <a:solidFill>
                  <a:schemeClr val="tx2"/>
                </a:solidFill>
              </a:rPr>
              <a:t> </a:t>
            </a:r>
            <a:endParaRPr lang="en-US" sz="2400" i="1" dirty="0">
              <a:solidFill>
                <a:schemeClr val="tx2"/>
              </a:solidFill>
            </a:endParaRPr>
          </a:p>
          <a:p>
            <a:pPr marL="0"/>
            <a:endParaRPr lang="en-US" sz="1800" dirty="0">
              <a:solidFill>
                <a:schemeClr val="tx2"/>
              </a:solidFill>
            </a:endParaRPr>
          </a:p>
          <a:p>
            <a:pPr marL="0"/>
            <a:endParaRPr lang="en-US" sz="1800" dirty="0">
              <a:solidFill>
                <a:schemeClr val="tx2"/>
              </a:solidFill>
            </a:endParaRPr>
          </a:p>
          <a:p>
            <a:pPr marL="0"/>
            <a:endParaRPr lang="en-US" sz="1800" dirty="0">
              <a:solidFill>
                <a:schemeClr val="tx2"/>
              </a:solidFill>
            </a:endParaRPr>
          </a:p>
          <a:p>
            <a:endParaRPr lang="en-US" sz="1800" dirty="0">
              <a:solidFill>
                <a:schemeClr val="tx2"/>
              </a:solidFill>
            </a:endParaRPr>
          </a:p>
        </p:txBody>
      </p:sp>
      <p:pic>
        <p:nvPicPr>
          <p:cNvPr id="5" name="Picture 4" descr="A person wearing a garment&#10;&#10;Description automatically generated with medium confidence">
            <a:extLst>
              <a:ext uri="{FF2B5EF4-FFF2-40B4-BE49-F238E27FC236}">
                <a16:creationId xmlns:a16="http://schemas.microsoft.com/office/drawing/2014/main" id="{3BB71F7E-D872-4BBD-9949-BA45D5B6D3F8}"/>
              </a:ext>
            </a:extLst>
          </p:cNvPr>
          <p:cNvPicPr>
            <a:picLocks noChangeAspect="1"/>
          </p:cNvPicPr>
          <p:nvPr/>
        </p:nvPicPr>
        <p:blipFill rotWithShape="1">
          <a:blip r:embed="rId3"/>
          <a:srcRect r="23769" b="-1"/>
          <a:stretch/>
        </p:blipFill>
        <p:spPr>
          <a:xfrm>
            <a:off x="6578600" y="1797776"/>
            <a:ext cx="4984750" cy="4969695"/>
          </a:xfrm>
          <a:prstGeom prst="rect">
            <a:avLst/>
          </a:prstGeom>
        </p:spPr>
      </p:pic>
      <p:sp>
        <p:nvSpPr>
          <p:cNvPr id="4" name="Slide Number Placeholder 3">
            <a:extLst>
              <a:ext uri="{FF2B5EF4-FFF2-40B4-BE49-F238E27FC236}">
                <a16:creationId xmlns:a16="http://schemas.microsoft.com/office/drawing/2014/main" id="{E617F442-9A71-47E5-A006-5311BC0D3D8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20</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654341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CC76-C07E-4896-BE94-14A08DCE4A7E}"/>
              </a:ext>
            </a:extLst>
          </p:cNvPr>
          <p:cNvSpPr>
            <a:spLocks noGrp="1"/>
          </p:cNvSpPr>
          <p:nvPr>
            <p:ph type="title" idx="4294967295"/>
          </p:nvPr>
        </p:nvSpPr>
        <p:spPr>
          <a:xfrm>
            <a:off x="640080" y="325369"/>
            <a:ext cx="4368602" cy="1956841"/>
          </a:xfrm>
        </p:spPr>
        <p:txBody>
          <a:bodyPr vert="horz" lIns="91440" tIns="45720" rIns="91440" bIns="45720" rtlCol="0" anchor="b">
            <a:normAutofit/>
          </a:bodyPr>
          <a:lstStyle/>
          <a:p>
            <a:r>
              <a:rPr lang="en-US" sz="5400"/>
              <a:t>Word #1</a:t>
            </a:r>
          </a:p>
        </p:txBody>
      </p:sp>
      <p:sp>
        <p:nvSpPr>
          <p:cNvPr id="3" name="Content Placeholder 2">
            <a:extLst>
              <a:ext uri="{FF2B5EF4-FFF2-40B4-BE49-F238E27FC236}">
                <a16:creationId xmlns:a16="http://schemas.microsoft.com/office/drawing/2014/main" id="{0C423A78-AE45-48FF-BECE-A601A8EE3291}"/>
              </a:ext>
            </a:extLst>
          </p:cNvPr>
          <p:cNvSpPr>
            <a:spLocks noGrp="1"/>
          </p:cNvSpPr>
          <p:nvPr>
            <p:ph sz="half" idx="4294967295"/>
          </p:nvPr>
        </p:nvSpPr>
        <p:spPr>
          <a:xfrm>
            <a:off x="331161" y="2771412"/>
            <a:ext cx="4243589" cy="3320668"/>
          </a:xfrm>
        </p:spPr>
        <p:txBody>
          <a:bodyPr vert="horz" lIns="91440" tIns="45720" rIns="91440" bIns="45720" rtlCol="0">
            <a:normAutofit/>
          </a:bodyPr>
          <a:lstStyle/>
          <a:p>
            <a:pPr marL="0"/>
            <a:endParaRPr lang="en-US" sz="2200" dirty="0"/>
          </a:p>
          <a:p>
            <a:pPr marL="0" indent="0">
              <a:buNone/>
            </a:pPr>
            <a:r>
              <a:rPr lang="en-US" sz="3200" dirty="0"/>
              <a:t>Hypothesis</a:t>
            </a:r>
          </a:p>
        </p:txBody>
      </p:sp>
      <p:pic>
        <p:nvPicPr>
          <p:cNvPr id="7" name="Picture 6" descr="White letters in 3D form">
            <a:extLst>
              <a:ext uri="{FF2B5EF4-FFF2-40B4-BE49-F238E27FC236}">
                <a16:creationId xmlns:a16="http://schemas.microsoft.com/office/drawing/2014/main" id="{6E728EEB-C4D8-40BA-9F51-190E49C0D8B4}"/>
              </a:ext>
            </a:extLst>
          </p:cNvPr>
          <p:cNvPicPr>
            <a:picLocks noChangeAspect="1"/>
          </p:cNvPicPr>
          <p:nvPr/>
        </p:nvPicPr>
        <p:blipFill rotWithShape="1">
          <a:blip r:embed="rId2"/>
          <a:srcRect l="21096" r="7939" b="-1"/>
          <a:stretch/>
        </p:blipFill>
        <p:spPr>
          <a:xfrm>
            <a:off x="5311702" y="10"/>
            <a:ext cx="6878775" cy="6857990"/>
          </a:xfrm>
          <a:custGeom>
            <a:avLst/>
            <a:gdLst/>
            <a:ahLst/>
            <a:cxnLst/>
            <a:rect l="l" t="t" r="r" b="b"/>
            <a:pathLst>
              <a:path w="6878775" h="6858000">
                <a:moveTo>
                  <a:pt x="1102973" y="0"/>
                </a:moveTo>
                <a:lnTo>
                  <a:pt x="1160688" y="0"/>
                </a:lnTo>
                <a:lnTo>
                  <a:pt x="983189" y="331786"/>
                </a:lnTo>
                <a:cubicBezTo>
                  <a:pt x="914866" y="469145"/>
                  <a:pt x="850355" y="608712"/>
                  <a:pt x="789261" y="750263"/>
                </a:cubicBezTo>
                <a:cubicBezTo>
                  <a:pt x="774307" y="784928"/>
                  <a:pt x="759992" y="819849"/>
                  <a:pt x="745295" y="854514"/>
                </a:cubicBezTo>
                <a:cubicBezTo>
                  <a:pt x="756682" y="845393"/>
                  <a:pt x="765489" y="833492"/>
                  <a:pt x="770857" y="819975"/>
                </a:cubicBezTo>
                <a:cubicBezTo>
                  <a:pt x="879943" y="589569"/>
                  <a:pt x="999605" y="365513"/>
                  <a:pt x="1131329" y="148742"/>
                </a:cubicBezTo>
                <a:lnTo>
                  <a:pt x="1227589" y="0"/>
                </a:lnTo>
                <a:lnTo>
                  <a:pt x="6878775" y="0"/>
                </a:lnTo>
                <a:lnTo>
                  <a:pt x="6878775" y="6858000"/>
                </a:lnTo>
                <a:lnTo>
                  <a:pt x="713521" y="6858000"/>
                </a:lnTo>
                <a:lnTo>
                  <a:pt x="625642" y="6670527"/>
                </a:lnTo>
                <a:cubicBezTo>
                  <a:pt x="507232" y="6398531"/>
                  <a:pt x="403083" y="6118381"/>
                  <a:pt x="312785" y="5830359"/>
                </a:cubicBezTo>
                <a:cubicBezTo>
                  <a:pt x="278149" y="5719759"/>
                  <a:pt x="248879" y="5607635"/>
                  <a:pt x="212198" y="5480401"/>
                </a:cubicBezTo>
                <a:cubicBezTo>
                  <a:pt x="212208" y="5491601"/>
                  <a:pt x="212803" y="5502788"/>
                  <a:pt x="213988" y="5513923"/>
                </a:cubicBezTo>
                <a:cubicBezTo>
                  <a:pt x="264089" y="5723695"/>
                  <a:pt x="307290" y="5935370"/>
                  <a:pt x="365826" y="6142729"/>
                </a:cubicBezTo>
                <a:cubicBezTo>
                  <a:pt x="433152" y="6380817"/>
                  <a:pt x="510068" y="6614016"/>
                  <a:pt x="597975" y="6841549"/>
                </a:cubicBezTo>
                <a:lnTo>
                  <a:pt x="604824" y="6858000"/>
                </a:lnTo>
                <a:lnTo>
                  <a:pt x="552056" y="6858000"/>
                </a:lnTo>
                <a:lnTo>
                  <a:pt x="539576" y="6828295"/>
                </a:lnTo>
                <a:cubicBezTo>
                  <a:pt x="380597" y="6414594"/>
                  <a:pt x="260223" y="5988893"/>
                  <a:pt x="171555" y="5552906"/>
                </a:cubicBezTo>
                <a:cubicBezTo>
                  <a:pt x="91163" y="5157998"/>
                  <a:pt x="43746" y="4758899"/>
                  <a:pt x="12305" y="4357388"/>
                </a:cubicBezTo>
                <a:cubicBezTo>
                  <a:pt x="-14281" y="4013908"/>
                  <a:pt x="4507" y="3672965"/>
                  <a:pt x="46684" y="3331516"/>
                </a:cubicBezTo>
                <a:cubicBezTo>
                  <a:pt x="127203" y="2664286"/>
                  <a:pt x="277819" y="2007265"/>
                  <a:pt x="496065" y="1371196"/>
                </a:cubicBezTo>
                <a:cubicBezTo>
                  <a:pt x="636273" y="966066"/>
                  <a:pt x="800445" y="573253"/>
                  <a:pt x="995723" y="196614"/>
                </a:cubicBezTo>
                <a:close/>
              </a:path>
            </a:pathLst>
          </a:custGeom>
        </p:spPr>
      </p:pic>
      <p:sp>
        <p:nvSpPr>
          <p:cNvPr id="5" name="Slide Number Placeholder 4">
            <a:extLst>
              <a:ext uri="{FF2B5EF4-FFF2-40B4-BE49-F238E27FC236}">
                <a16:creationId xmlns:a16="http://schemas.microsoft.com/office/drawing/2014/main" id="{4F31858E-B80C-4C34-A82D-EC38BA30B901}"/>
              </a:ext>
            </a:extLst>
          </p:cNvPr>
          <p:cNvSpPr>
            <a:spLocks noGrp="1"/>
          </p:cNvSpPr>
          <p:nvPr>
            <p:ph type="sldNum" sz="quarter" idx="12"/>
          </p:nvPr>
        </p:nvSpPr>
        <p:spPr>
          <a:xfrm>
            <a:off x="10439400" y="6356350"/>
            <a:ext cx="9144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21</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F3B465D9-B7F6-4E85-8BC9-E750E3A597D7}"/>
              </a:ext>
            </a:extLst>
          </p:cNvPr>
          <p:cNvSpPr txBox="1">
            <a:spLocks/>
          </p:cNvSpPr>
          <p:nvPr/>
        </p:nvSpPr>
        <p:spPr>
          <a:xfrm>
            <a:off x="275650" y="4071037"/>
            <a:ext cx="5097462" cy="3910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a:ln>
                  <a:noFill/>
                </a:ln>
                <a:solidFill>
                  <a:prstClr val="black"/>
                </a:solidFill>
                <a:effectLst/>
                <a:uLnTx/>
                <a:uFillTx/>
                <a:latin typeface="Calibri" panose="020F0502020204030204"/>
                <a:ea typeface="+mn-ea"/>
                <a:cs typeface="+mn-cs"/>
              </a:rPr>
              <a:t>A proposed explanation </a:t>
            </a:r>
            <a:r>
              <a:rPr kumimoji="0" lang="en-US" sz="3200" b="1" i="0" u="none" strike="noStrike" kern="1200" cap="none" spc="0" normalizeH="0" baseline="0" noProof="0">
                <a:ln>
                  <a:noFill/>
                </a:ln>
                <a:solidFill>
                  <a:prstClr val="black"/>
                </a:solidFill>
                <a:effectLst/>
                <a:uLnTx/>
                <a:uFillTx/>
                <a:latin typeface="Calibri" panose="020F0502020204030204"/>
                <a:ea typeface="+mn-ea"/>
                <a:cs typeface="+mn-cs"/>
              </a:rPr>
              <a:t>that can be tested</a:t>
            </a:r>
            <a:endPar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092362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CC76-C07E-4896-BE94-14A08DCE4A7E}"/>
              </a:ext>
            </a:extLst>
          </p:cNvPr>
          <p:cNvSpPr>
            <a:spLocks noGrp="1"/>
          </p:cNvSpPr>
          <p:nvPr>
            <p:ph type="title" idx="4294967295"/>
          </p:nvPr>
        </p:nvSpPr>
        <p:spPr>
          <a:xfrm>
            <a:off x="5297762" y="329184"/>
            <a:ext cx="6251110" cy="1783080"/>
          </a:xfrm>
        </p:spPr>
        <p:txBody>
          <a:bodyPr vert="horz" lIns="91440" tIns="45720" rIns="91440" bIns="45720" rtlCol="0" anchor="b">
            <a:normAutofit/>
          </a:bodyPr>
          <a:lstStyle/>
          <a:p>
            <a:r>
              <a:rPr lang="en-US" sz="5400" dirty="0"/>
              <a:t>Word #2</a:t>
            </a:r>
          </a:p>
        </p:txBody>
      </p:sp>
      <p:pic>
        <p:nvPicPr>
          <p:cNvPr id="7" name="Picture 6" descr="White letters in 3D form">
            <a:extLst>
              <a:ext uri="{FF2B5EF4-FFF2-40B4-BE49-F238E27FC236}">
                <a16:creationId xmlns:a16="http://schemas.microsoft.com/office/drawing/2014/main" id="{DEF394C1-AB60-4CA3-A235-5896DD06AD04}"/>
              </a:ext>
            </a:extLst>
          </p:cNvPr>
          <p:cNvPicPr>
            <a:picLocks noChangeAspect="1"/>
          </p:cNvPicPr>
          <p:nvPr/>
        </p:nvPicPr>
        <p:blipFill rotWithShape="1">
          <a:blip r:embed="rId3"/>
          <a:srcRect l="32555" r="1939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0C423A78-AE45-48FF-BECE-A601A8EE3291}"/>
              </a:ext>
            </a:extLst>
          </p:cNvPr>
          <p:cNvSpPr>
            <a:spLocks noGrp="1"/>
          </p:cNvSpPr>
          <p:nvPr>
            <p:ph sz="half" idx="4294967295"/>
          </p:nvPr>
        </p:nvSpPr>
        <p:spPr>
          <a:xfrm>
            <a:off x="5297762" y="2706624"/>
            <a:ext cx="6251110" cy="3483864"/>
          </a:xfrm>
        </p:spPr>
        <p:txBody>
          <a:bodyPr vert="horz" lIns="91440" tIns="45720" rIns="91440" bIns="45720" rtlCol="0">
            <a:normAutofit/>
          </a:bodyPr>
          <a:lstStyle/>
          <a:p>
            <a:pPr marL="0"/>
            <a:endParaRPr lang="en-US" sz="2200" dirty="0"/>
          </a:p>
          <a:p>
            <a:pPr marL="0" indent="0">
              <a:buNone/>
            </a:pPr>
            <a:r>
              <a:rPr lang="en-US" sz="3200" dirty="0"/>
              <a:t>Theory</a:t>
            </a:r>
          </a:p>
        </p:txBody>
      </p:sp>
      <p:sp>
        <p:nvSpPr>
          <p:cNvPr id="5" name="Slide Number Placeholder 4">
            <a:extLst>
              <a:ext uri="{FF2B5EF4-FFF2-40B4-BE49-F238E27FC236}">
                <a16:creationId xmlns:a16="http://schemas.microsoft.com/office/drawing/2014/main" id="{D15831D6-630B-46E7-A330-A72711E98135}"/>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Content Placeholder 3">
            <a:extLst>
              <a:ext uri="{FF2B5EF4-FFF2-40B4-BE49-F238E27FC236}">
                <a16:creationId xmlns:a16="http://schemas.microsoft.com/office/drawing/2014/main" id="{024E15AE-9F59-4744-A7F7-D5FE6193CE68}"/>
              </a:ext>
            </a:extLst>
          </p:cNvPr>
          <p:cNvSpPr txBox="1">
            <a:spLocks/>
          </p:cNvSpPr>
          <p:nvPr/>
        </p:nvSpPr>
        <p:spPr>
          <a:xfrm>
            <a:off x="5148349" y="3889203"/>
            <a:ext cx="5097462" cy="391001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An explanation of some aspect of the natural world that has been </a:t>
            </a:r>
            <a:r>
              <a:rPr kumimoji="0" lang="en-US" sz="3200" b="1" i="0" u="none" strike="noStrike" kern="1200" cap="none" spc="0" normalizeH="0" baseline="0" noProof="0" dirty="0">
                <a:ln>
                  <a:noFill/>
                </a:ln>
                <a:solidFill>
                  <a:prstClr val="black"/>
                </a:solidFill>
                <a:effectLst/>
                <a:uLnTx/>
                <a:uFillTx/>
                <a:latin typeface="Calibri" panose="020F0502020204030204"/>
                <a:ea typeface="+mn-ea"/>
                <a:cs typeface="+mn-cs"/>
              </a:rPr>
              <a:t>substantiated through repeated experiments or testing</a:t>
            </a:r>
          </a:p>
        </p:txBody>
      </p:sp>
    </p:spTree>
    <p:extLst>
      <p:ext uri="{BB962C8B-B14F-4D97-AF65-F5344CB8AC3E}">
        <p14:creationId xmlns:p14="http://schemas.microsoft.com/office/powerpoint/2010/main" val="1734337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06CC76-C07E-4896-BE94-14A08DCE4A7E}"/>
              </a:ext>
            </a:extLst>
          </p:cNvPr>
          <p:cNvSpPr>
            <a:spLocks noGrp="1"/>
          </p:cNvSpPr>
          <p:nvPr>
            <p:ph type="title" idx="4294967295"/>
          </p:nvPr>
        </p:nvSpPr>
        <p:spPr>
          <a:xfrm>
            <a:off x="5297762" y="329184"/>
            <a:ext cx="6251110" cy="1783080"/>
          </a:xfrm>
        </p:spPr>
        <p:txBody>
          <a:bodyPr vert="horz" lIns="91440" tIns="45720" rIns="91440" bIns="45720" rtlCol="0" anchor="b">
            <a:normAutofit/>
          </a:bodyPr>
          <a:lstStyle/>
          <a:p>
            <a:r>
              <a:rPr lang="en-US" sz="5400"/>
              <a:t>Word #6</a:t>
            </a:r>
          </a:p>
        </p:txBody>
      </p:sp>
      <p:pic>
        <p:nvPicPr>
          <p:cNvPr id="6" name="Picture 5" descr="White letters in 3D form">
            <a:extLst>
              <a:ext uri="{FF2B5EF4-FFF2-40B4-BE49-F238E27FC236}">
                <a16:creationId xmlns:a16="http://schemas.microsoft.com/office/drawing/2014/main" id="{4B400A7F-A044-42B5-A96E-BBFEA56AFABC}"/>
              </a:ext>
            </a:extLst>
          </p:cNvPr>
          <p:cNvPicPr>
            <a:picLocks noChangeAspect="1"/>
          </p:cNvPicPr>
          <p:nvPr/>
        </p:nvPicPr>
        <p:blipFill rotWithShape="1">
          <a:blip r:embed="rId2"/>
          <a:srcRect l="32555" r="19397" b="-1"/>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3" name="Content Placeholder 2">
            <a:extLst>
              <a:ext uri="{FF2B5EF4-FFF2-40B4-BE49-F238E27FC236}">
                <a16:creationId xmlns:a16="http://schemas.microsoft.com/office/drawing/2014/main" id="{0C423A78-AE45-48FF-BECE-A601A8EE3291}"/>
              </a:ext>
            </a:extLst>
          </p:cNvPr>
          <p:cNvSpPr>
            <a:spLocks noGrp="1"/>
          </p:cNvSpPr>
          <p:nvPr>
            <p:ph sz="half" idx="4294967295"/>
          </p:nvPr>
        </p:nvSpPr>
        <p:spPr>
          <a:xfrm>
            <a:off x="5297762" y="2706624"/>
            <a:ext cx="6251110" cy="3483864"/>
          </a:xfrm>
        </p:spPr>
        <p:txBody>
          <a:bodyPr vert="horz" lIns="91440" tIns="45720" rIns="91440" bIns="45720" rtlCol="0">
            <a:normAutofit/>
          </a:bodyPr>
          <a:lstStyle/>
          <a:p>
            <a:pPr marL="0"/>
            <a:endParaRPr lang="en-US" sz="2200" dirty="0"/>
          </a:p>
          <a:p>
            <a:pPr marL="0"/>
            <a:endParaRPr lang="en-US" sz="2200" dirty="0"/>
          </a:p>
          <a:p>
            <a:pPr marL="0" indent="0">
              <a:buNone/>
            </a:pPr>
            <a:r>
              <a:rPr lang="en-US" sz="4400" dirty="0"/>
              <a:t>Significant</a:t>
            </a:r>
          </a:p>
        </p:txBody>
      </p:sp>
      <p:sp>
        <p:nvSpPr>
          <p:cNvPr id="4" name="Slide Number Placeholder 3">
            <a:extLst>
              <a:ext uri="{FF2B5EF4-FFF2-40B4-BE49-F238E27FC236}">
                <a16:creationId xmlns:a16="http://schemas.microsoft.com/office/drawing/2014/main" id="{19816A6B-3BA5-4F62-8C49-49FEF1999C3F}"/>
              </a:ext>
            </a:extLst>
          </p:cNvPr>
          <p:cNvSpPr>
            <a:spLocks noGrp="1"/>
          </p:cNvSpPr>
          <p:nvPr>
            <p:ph type="sldNum" sz="quarter" idx="12"/>
          </p:nvPr>
        </p:nvSpPr>
        <p:spPr>
          <a:xfrm>
            <a:off x="10052978" y="6356350"/>
            <a:ext cx="1300821"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144104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10" name="Picture 9">
            <a:extLst>
              <a:ext uri="{FF2B5EF4-FFF2-40B4-BE49-F238E27FC236}">
                <a16:creationId xmlns:a16="http://schemas.microsoft.com/office/drawing/2014/main" id="{A085CD7C-EFA3-4820-4D46-BFF997FDB9F3}"/>
              </a:ext>
            </a:extLst>
          </p:cNvPr>
          <p:cNvPicPr>
            <a:picLocks noChangeAspect="1"/>
          </p:cNvPicPr>
          <p:nvPr/>
        </p:nvPicPr>
        <p:blipFill>
          <a:blip r:embed="rId2"/>
          <a:stretch>
            <a:fillRect/>
          </a:stretch>
        </p:blipFill>
        <p:spPr>
          <a:xfrm>
            <a:off x="1494783" y="890233"/>
            <a:ext cx="6111725" cy="3372205"/>
          </a:xfrm>
          <a:prstGeom prst="rect">
            <a:avLst/>
          </a:prstGeom>
        </p:spPr>
      </p:pic>
      <p:pic>
        <p:nvPicPr>
          <p:cNvPr id="12" name="Picture 11">
            <a:extLst>
              <a:ext uri="{FF2B5EF4-FFF2-40B4-BE49-F238E27FC236}">
                <a16:creationId xmlns:a16="http://schemas.microsoft.com/office/drawing/2014/main" id="{F13CB4DA-EAC8-511F-124D-EE949DE7BDD7}"/>
              </a:ext>
            </a:extLst>
          </p:cNvPr>
          <p:cNvPicPr>
            <a:picLocks noChangeAspect="1"/>
          </p:cNvPicPr>
          <p:nvPr/>
        </p:nvPicPr>
        <p:blipFill>
          <a:blip r:embed="rId3"/>
          <a:stretch>
            <a:fillRect/>
          </a:stretch>
        </p:blipFill>
        <p:spPr>
          <a:xfrm>
            <a:off x="8335967" y="0"/>
            <a:ext cx="3263891" cy="6858000"/>
          </a:xfrm>
          <a:prstGeom prst="rect">
            <a:avLst/>
          </a:prstGeom>
        </p:spPr>
      </p:pic>
    </p:spTree>
    <p:extLst>
      <p:ext uri="{BB962C8B-B14F-4D97-AF65-F5344CB8AC3E}">
        <p14:creationId xmlns:p14="http://schemas.microsoft.com/office/powerpoint/2010/main" val="2698803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3AE18E-72DF-4CE6-88AB-7BCD33555B71}"/>
              </a:ext>
            </a:extLst>
          </p:cNvPr>
          <p:cNvSpPr txBox="1"/>
          <p:nvPr/>
        </p:nvSpPr>
        <p:spPr>
          <a:xfrm>
            <a:off x="804672" y="2827419"/>
            <a:ext cx="5126896" cy="3227626"/>
          </a:xfrm>
          <a:prstGeom prst="rect">
            <a:avLst/>
          </a:prstGeom>
        </p:spPr>
        <p:txBody>
          <a:bodyPr vert="horz" lIns="91440" tIns="45720" rIns="91440" bIns="45720" rtlCol="0" anchor="ctr">
            <a:noAutofit/>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rgbClr val="44546A"/>
                </a:solidFill>
                <a:effectLst/>
                <a:uLnTx/>
                <a:uFillTx/>
                <a:latin typeface="Calibri" panose="020F0502020204030204"/>
                <a:ea typeface="+mn-ea"/>
                <a:cs typeface="+mn-cs"/>
              </a:rPr>
              <a:t>My experimental results are interesting.  I should spend more time with them, maybe repeat the experiment.  I may be on to something, but it will take time to be sure.</a:t>
            </a:r>
          </a:p>
        </p:txBody>
      </p:sp>
      <p:pic>
        <p:nvPicPr>
          <p:cNvPr id="3" name="Picture 2">
            <a:extLst>
              <a:ext uri="{FF2B5EF4-FFF2-40B4-BE49-F238E27FC236}">
                <a16:creationId xmlns:a16="http://schemas.microsoft.com/office/drawing/2014/main" id="{4BBB3D42-59CD-46C2-9C47-91A48FEB2E9D}"/>
              </a:ext>
            </a:extLst>
          </p:cNvPr>
          <p:cNvPicPr>
            <a:picLocks noChangeAspect="1"/>
          </p:cNvPicPr>
          <p:nvPr/>
        </p:nvPicPr>
        <p:blipFill>
          <a:blip r:embed="rId2"/>
          <a:stretch>
            <a:fillRect/>
          </a:stretch>
        </p:blipFill>
        <p:spPr>
          <a:xfrm>
            <a:off x="6429378" y="3306799"/>
            <a:ext cx="4954693" cy="2279159"/>
          </a:xfrm>
          <a:prstGeom prst="rect">
            <a:avLst/>
          </a:prstGeom>
        </p:spPr>
      </p:pic>
      <p:sp>
        <p:nvSpPr>
          <p:cNvPr id="5"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893211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513AE18E-72DF-4CE6-88AB-7BCD33555B71}"/>
              </a:ext>
            </a:extLst>
          </p:cNvPr>
          <p:cNvSpPr txBox="1"/>
          <p:nvPr/>
        </p:nvSpPr>
        <p:spPr>
          <a:xfrm>
            <a:off x="804672" y="2827419"/>
            <a:ext cx="5126896" cy="3227626"/>
          </a:xfrm>
          <a:prstGeom prst="rect">
            <a:avLst/>
          </a:prstGeom>
        </p:spPr>
        <p:txBody>
          <a:bodyPr vert="horz" lIns="91440" tIns="45720" rIns="91440" bIns="45720" rtlCol="0" anchor="ctr">
            <a:normAutofit fontScale="92500" lnSpcReduction="10000"/>
          </a:bodyPr>
          <a:lstStyle/>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dirty="0">
                <a:ln>
                  <a:noFill/>
                </a:ln>
                <a:solidFill>
                  <a:srgbClr val="44546A"/>
                </a:solidFill>
                <a:effectLst/>
                <a:uLnTx/>
                <a:uFillTx/>
                <a:latin typeface="Calibri" panose="020F0502020204030204"/>
                <a:ea typeface="+mn-ea"/>
                <a:cs typeface="+mn-cs"/>
              </a:rPr>
              <a:t>You tiny, beautiful p-value.  You are the result that I want to spend the rest of my life with. Let’s publish and get grants together.  </a:t>
            </a:r>
          </a:p>
          <a:p>
            <a:pPr marL="0" marR="0" lvl="0" indent="0" algn="l" defTabSz="914400" rtl="0" eaLnBrk="1" fontAlgn="base" latinLnBrk="0" hangingPunct="1">
              <a:lnSpc>
                <a:spcPct val="90000"/>
              </a:lnSpc>
              <a:spcBef>
                <a:spcPct val="0"/>
              </a:spcBef>
              <a:spcAft>
                <a:spcPts val="600"/>
              </a:spcAft>
              <a:buClrTx/>
              <a:buSzTx/>
              <a:buFontTx/>
              <a:buNone/>
              <a:tabLst/>
              <a:defRPr/>
            </a:pPr>
            <a:endParaRPr kumimoji="0" lang="en-US" sz="3600" b="0" i="0" u="none" strike="noStrike" kern="1200" cap="none" spc="0" normalizeH="0" baseline="0" noProof="0">
              <a:ln>
                <a:noFill/>
              </a:ln>
              <a:solidFill>
                <a:srgbClr val="44546A"/>
              </a:solidFill>
              <a:effectLst/>
              <a:uLnTx/>
              <a:uFillTx/>
              <a:latin typeface="Calibri" panose="020F0502020204030204"/>
              <a:ea typeface="+mn-ea"/>
              <a:cs typeface="+mn-cs"/>
            </a:endParaRPr>
          </a:p>
          <a:p>
            <a:pPr marL="0" marR="0" lvl="0" indent="0" algn="l" defTabSz="914400" rtl="0" eaLnBrk="1" fontAlgn="base" latinLnBrk="0" hangingPunct="1">
              <a:lnSpc>
                <a:spcPct val="90000"/>
              </a:lnSpc>
              <a:spcBef>
                <a:spcPct val="0"/>
              </a:spcBef>
              <a:spcAft>
                <a:spcPts val="600"/>
              </a:spcAft>
              <a:buClrTx/>
              <a:buSzTx/>
              <a:buFontTx/>
              <a:buNone/>
              <a:tabLst/>
              <a:defRPr/>
            </a:pPr>
            <a:r>
              <a:rPr kumimoji="0" lang="en-US" sz="3600" b="0" i="0" u="none" strike="noStrike" kern="1200" cap="none" spc="0" normalizeH="0" baseline="0" noProof="0">
                <a:ln>
                  <a:noFill/>
                </a:ln>
                <a:solidFill>
                  <a:srgbClr val="44546A"/>
                </a:solidFill>
                <a:effectLst/>
                <a:uLnTx/>
                <a:uFillTx/>
                <a:latin typeface="Calibri" panose="020F0502020204030204"/>
                <a:ea typeface="+mn-ea"/>
                <a:cs typeface="+mn-cs"/>
              </a:rPr>
              <a:t>I </a:t>
            </a:r>
            <a:r>
              <a:rPr kumimoji="0" lang="en-US" sz="3600" b="0" i="0" u="none" strike="noStrike" kern="1200" cap="none" spc="0" normalizeH="0" baseline="0" noProof="0" dirty="0">
                <a:ln>
                  <a:noFill/>
                </a:ln>
                <a:solidFill>
                  <a:srgbClr val="44546A"/>
                </a:solidFill>
                <a:effectLst/>
                <a:uLnTx/>
                <a:uFillTx/>
                <a:latin typeface="Calibri" panose="020F0502020204030204"/>
                <a:ea typeface="+mn-ea"/>
                <a:cs typeface="+mn-cs"/>
              </a:rPr>
              <a:t>love you!</a:t>
            </a:r>
          </a:p>
        </p:txBody>
      </p:sp>
      <p:pic>
        <p:nvPicPr>
          <p:cNvPr id="5" name="Picture 4">
            <a:extLst>
              <a:ext uri="{FF2B5EF4-FFF2-40B4-BE49-F238E27FC236}">
                <a16:creationId xmlns:a16="http://schemas.microsoft.com/office/drawing/2014/main" id="{4BBB3D42-59CD-46C2-9C47-91A48FEB2E9D}"/>
              </a:ext>
            </a:extLst>
          </p:cNvPr>
          <p:cNvPicPr>
            <a:picLocks noChangeAspect="1"/>
          </p:cNvPicPr>
          <p:nvPr/>
        </p:nvPicPr>
        <p:blipFill>
          <a:blip r:embed="rId2"/>
          <a:stretch>
            <a:fillRect/>
          </a:stretch>
        </p:blipFill>
        <p:spPr>
          <a:xfrm>
            <a:off x="6429378" y="3306799"/>
            <a:ext cx="4954693" cy="2279159"/>
          </a:xfrm>
          <a:prstGeom prst="rect">
            <a:avLst/>
          </a:prstGeom>
        </p:spPr>
      </p:pic>
      <p:sp>
        <p:nvSpPr>
          <p:cNvPr id="6"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26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70819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Rectangle 3">
            <a:extLst>
              <a:ext uri="{FF2B5EF4-FFF2-40B4-BE49-F238E27FC236}">
                <a16:creationId xmlns:a16="http://schemas.microsoft.com/office/drawing/2014/main" id="{9038CA72-3021-6300-CBE4-21673623E34E}"/>
              </a:ext>
            </a:extLst>
          </p:cNvPr>
          <p:cNvSpPr/>
          <p:nvPr/>
        </p:nvSpPr>
        <p:spPr>
          <a:xfrm>
            <a:off x="919163" y="1967266"/>
            <a:ext cx="2738437" cy="2547257"/>
          </a:xfrm>
          <a:prstGeom prst="rect">
            <a:avLst/>
          </a:prstGeom>
          <a:noFill/>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6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Light" panose="020F0302020204030204"/>
                <a:ea typeface="+mn-ea"/>
                <a:cs typeface="+mn-cs"/>
              </a:rPr>
              <a:t>A word about </a:t>
            </a:r>
            <a:r>
              <a:rPr kumimoji="0" lang="en-US" sz="4800" b="1" i="0" u="none" strike="noStrike" kern="1200" cap="none" spc="0" normalizeH="0" baseline="0" noProof="0" dirty="0">
                <a:ln w="6600">
                  <a:solidFill>
                    <a:srgbClr val="ED7D31"/>
                  </a:solidFill>
                  <a:prstDash val="solid"/>
                </a:ln>
                <a:solidFill>
                  <a:srgbClr val="FFFFFF"/>
                </a:solidFill>
                <a:effectLst>
                  <a:outerShdw dist="38100" dir="2700000" algn="tl" rotWithShape="0">
                    <a:srgbClr val="ED7D31"/>
                  </a:outerShdw>
                </a:effectLst>
                <a:uLnTx/>
                <a:uFillTx/>
                <a:latin typeface="Calibri Light" panose="020F0302020204030204"/>
                <a:ea typeface="+mn-ea"/>
                <a:cs typeface="+mn-cs"/>
              </a:rPr>
              <a:t>thresholds</a:t>
            </a:r>
          </a:p>
        </p:txBody>
      </p:sp>
      <p:pic>
        <p:nvPicPr>
          <p:cNvPr id="5" name="Picture 4">
            <a:extLst>
              <a:ext uri="{FF2B5EF4-FFF2-40B4-BE49-F238E27FC236}">
                <a16:creationId xmlns:a16="http://schemas.microsoft.com/office/drawing/2014/main" id="{F0D9E555-2B13-4202-96E6-A4A51ADC3AF9}"/>
              </a:ext>
            </a:extLst>
          </p:cNvPr>
          <p:cNvPicPr>
            <a:picLocks noChangeAspect="1"/>
          </p:cNvPicPr>
          <p:nvPr/>
        </p:nvPicPr>
        <p:blipFill>
          <a:blip r:embed="rId2"/>
          <a:stretch>
            <a:fillRect/>
          </a:stretch>
        </p:blipFill>
        <p:spPr>
          <a:xfrm>
            <a:off x="4777316" y="1283440"/>
            <a:ext cx="6780700" cy="4288791"/>
          </a:xfrm>
          <a:prstGeom prst="rect">
            <a:avLst/>
          </a:prstGeom>
        </p:spPr>
      </p:pic>
    </p:spTree>
    <p:extLst>
      <p:ext uri="{BB962C8B-B14F-4D97-AF65-F5344CB8AC3E}">
        <p14:creationId xmlns:p14="http://schemas.microsoft.com/office/powerpoint/2010/main" val="79510128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2E8A-8A97-BF58-4E5D-61105DADFB6E}"/>
              </a:ext>
            </a:extLst>
          </p:cNvPr>
          <p:cNvSpPr>
            <a:spLocks noGrp="1"/>
          </p:cNvSpPr>
          <p:nvPr>
            <p:ph type="title"/>
          </p:nvPr>
        </p:nvSpPr>
        <p:spPr/>
        <p:txBody>
          <a:bodyPr/>
          <a:lstStyle/>
          <a:p>
            <a:r>
              <a:rPr lang="en-US" dirty="0"/>
              <a:t>Boundary lines</a:t>
            </a:r>
          </a:p>
        </p:txBody>
      </p:sp>
      <p:graphicFrame>
        <p:nvGraphicFramePr>
          <p:cNvPr id="4" name="Content Placeholder 3">
            <a:extLst>
              <a:ext uri="{FF2B5EF4-FFF2-40B4-BE49-F238E27FC236}">
                <a16:creationId xmlns:a16="http://schemas.microsoft.com/office/drawing/2014/main" id="{3E84F875-CD0A-DC2D-66AD-905214BD6D27}"/>
              </a:ext>
            </a:extLst>
          </p:cNvPr>
          <p:cNvGraphicFramePr>
            <a:graphicFrameLocks noGrp="1"/>
          </p:cNvGraphicFramePr>
          <p:nvPr>
            <p:ph idx="1"/>
          </p:nvPr>
        </p:nvGraphicFramePr>
        <p:xfrm>
          <a:off x="838200" y="1825625"/>
          <a:ext cx="10515597" cy="19202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14886076"/>
                    </a:ext>
                  </a:extLst>
                </a:gridCol>
                <a:gridCol w="3505199">
                  <a:extLst>
                    <a:ext uri="{9D8B030D-6E8A-4147-A177-3AD203B41FA5}">
                      <a16:colId xmlns:a16="http://schemas.microsoft.com/office/drawing/2014/main" val="1246949881"/>
                    </a:ext>
                  </a:extLst>
                </a:gridCol>
                <a:gridCol w="3505199">
                  <a:extLst>
                    <a:ext uri="{9D8B030D-6E8A-4147-A177-3AD203B41FA5}">
                      <a16:colId xmlns:a16="http://schemas.microsoft.com/office/drawing/2014/main" val="4205116499"/>
                    </a:ext>
                  </a:extLst>
                </a:gridCol>
              </a:tblGrid>
              <a:tr h="370840">
                <a:tc>
                  <a:txBody>
                    <a:bodyPr/>
                    <a:lstStyle/>
                    <a:p>
                      <a:r>
                        <a:rPr lang="en-US" sz="3600" b="0" dirty="0"/>
                        <a:t>Boundary</a:t>
                      </a:r>
                    </a:p>
                  </a:txBody>
                  <a:tcPr/>
                </a:tc>
                <a:tc>
                  <a:txBody>
                    <a:bodyPr/>
                    <a:lstStyle/>
                    <a:p>
                      <a:r>
                        <a:rPr lang="en-US" sz="3600" dirty="0"/>
                        <a:t>Arbitrary</a:t>
                      </a:r>
                    </a:p>
                  </a:txBody>
                  <a:tcPr/>
                </a:tc>
                <a:tc>
                  <a:txBody>
                    <a:bodyPr/>
                    <a:lstStyle/>
                    <a:p>
                      <a:r>
                        <a:rPr lang="en-US" sz="3600" dirty="0"/>
                        <a:t>Rational</a:t>
                      </a:r>
                    </a:p>
                  </a:txBody>
                  <a:tcPr/>
                </a:tc>
                <a:extLst>
                  <a:ext uri="{0D108BD9-81ED-4DB2-BD59-A6C34878D82A}">
                    <a16:rowId xmlns:a16="http://schemas.microsoft.com/office/drawing/2014/main" val="3337372631"/>
                  </a:ext>
                </a:extLst>
              </a:tr>
              <a:tr h="370840">
                <a:tc>
                  <a:txBody>
                    <a:bodyPr/>
                    <a:lstStyle/>
                    <a:p>
                      <a:r>
                        <a:rPr lang="en-US" sz="3600" dirty="0"/>
                        <a:t>Necessary</a:t>
                      </a:r>
                    </a:p>
                  </a:txBody>
                  <a:tcPr/>
                </a:tc>
                <a:tc>
                  <a:txBody>
                    <a:bodyPr/>
                    <a:lstStyle/>
                    <a:p>
                      <a:endParaRPr lang="en-US" sz="3600" dirty="0"/>
                    </a:p>
                  </a:txBody>
                  <a:tcPr/>
                </a:tc>
                <a:tc>
                  <a:txBody>
                    <a:bodyPr/>
                    <a:lstStyle/>
                    <a:p>
                      <a:endParaRPr lang="en-US" sz="3600"/>
                    </a:p>
                  </a:txBody>
                  <a:tcPr/>
                </a:tc>
                <a:extLst>
                  <a:ext uri="{0D108BD9-81ED-4DB2-BD59-A6C34878D82A}">
                    <a16:rowId xmlns:a16="http://schemas.microsoft.com/office/drawing/2014/main" val="3790116888"/>
                  </a:ext>
                </a:extLst>
              </a:tr>
              <a:tr h="370840">
                <a:tc>
                  <a:txBody>
                    <a:bodyPr/>
                    <a:lstStyle/>
                    <a:p>
                      <a:r>
                        <a:rPr lang="en-US" sz="3600" dirty="0"/>
                        <a:t>Unnecessary</a:t>
                      </a:r>
                    </a:p>
                  </a:txBody>
                  <a:tcPr/>
                </a:tc>
                <a:tc>
                  <a:txBody>
                    <a:bodyPr/>
                    <a:lstStyle/>
                    <a:p>
                      <a:endParaRPr lang="en-US" sz="3600"/>
                    </a:p>
                  </a:txBody>
                  <a:tcPr/>
                </a:tc>
                <a:tc>
                  <a:txBody>
                    <a:bodyPr/>
                    <a:lstStyle/>
                    <a:p>
                      <a:endParaRPr lang="en-US" sz="3600" dirty="0"/>
                    </a:p>
                  </a:txBody>
                  <a:tcPr/>
                </a:tc>
                <a:extLst>
                  <a:ext uri="{0D108BD9-81ED-4DB2-BD59-A6C34878D82A}">
                    <a16:rowId xmlns:a16="http://schemas.microsoft.com/office/drawing/2014/main" val="2842557497"/>
                  </a:ext>
                </a:extLst>
              </a:tr>
            </a:tbl>
          </a:graphicData>
        </a:graphic>
      </p:graphicFrame>
    </p:spTree>
    <p:extLst>
      <p:ext uri="{BB962C8B-B14F-4D97-AF65-F5344CB8AC3E}">
        <p14:creationId xmlns:p14="http://schemas.microsoft.com/office/powerpoint/2010/main" val="239318578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2E8A-8A97-BF58-4E5D-61105DADFB6E}"/>
              </a:ext>
            </a:extLst>
          </p:cNvPr>
          <p:cNvSpPr>
            <a:spLocks noGrp="1"/>
          </p:cNvSpPr>
          <p:nvPr>
            <p:ph type="title"/>
          </p:nvPr>
        </p:nvSpPr>
        <p:spPr/>
        <p:txBody>
          <a:bodyPr/>
          <a:lstStyle/>
          <a:p>
            <a:r>
              <a:rPr lang="en-US" dirty="0"/>
              <a:t>Boundary lines</a:t>
            </a:r>
          </a:p>
        </p:txBody>
      </p:sp>
      <p:graphicFrame>
        <p:nvGraphicFramePr>
          <p:cNvPr id="4" name="Content Placeholder 3">
            <a:extLst>
              <a:ext uri="{FF2B5EF4-FFF2-40B4-BE49-F238E27FC236}">
                <a16:creationId xmlns:a16="http://schemas.microsoft.com/office/drawing/2014/main" id="{3E84F875-CD0A-DC2D-66AD-905214BD6D27}"/>
              </a:ext>
            </a:extLst>
          </p:cNvPr>
          <p:cNvGraphicFramePr>
            <a:graphicFrameLocks noGrp="1"/>
          </p:cNvGraphicFramePr>
          <p:nvPr>
            <p:ph idx="1"/>
          </p:nvPr>
        </p:nvGraphicFramePr>
        <p:xfrm>
          <a:off x="838200" y="1825625"/>
          <a:ext cx="10515597" cy="19202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14886076"/>
                    </a:ext>
                  </a:extLst>
                </a:gridCol>
                <a:gridCol w="3505199">
                  <a:extLst>
                    <a:ext uri="{9D8B030D-6E8A-4147-A177-3AD203B41FA5}">
                      <a16:colId xmlns:a16="http://schemas.microsoft.com/office/drawing/2014/main" val="1246949881"/>
                    </a:ext>
                  </a:extLst>
                </a:gridCol>
                <a:gridCol w="3505199">
                  <a:extLst>
                    <a:ext uri="{9D8B030D-6E8A-4147-A177-3AD203B41FA5}">
                      <a16:colId xmlns:a16="http://schemas.microsoft.com/office/drawing/2014/main" val="4205116499"/>
                    </a:ext>
                  </a:extLst>
                </a:gridCol>
              </a:tblGrid>
              <a:tr h="370840">
                <a:tc>
                  <a:txBody>
                    <a:bodyPr/>
                    <a:lstStyle/>
                    <a:p>
                      <a:r>
                        <a:rPr lang="en-US" sz="3600" b="0" dirty="0"/>
                        <a:t>Boundary</a:t>
                      </a:r>
                    </a:p>
                  </a:txBody>
                  <a:tcPr/>
                </a:tc>
                <a:tc>
                  <a:txBody>
                    <a:bodyPr/>
                    <a:lstStyle/>
                    <a:p>
                      <a:r>
                        <a:rPr lang="en-US" sz="3600" dirty="0"/>
                        <a:t>Arbitrary</a:t>
                      </a:r>
                    </a:p>
                  </a:txBody>
                  <a:tcPr/>
                </a:tc>
                <a:tc>
                  <a:txBody>
                    <a:bodyPr/>
                    <a:lstStyle/>
                    <a:p>
                      <a:r>
                        <a:rPr lang="en-US" sz="3600" b="0" dirty="0"/>
                        <a:t>Rational</a:t>
                      </a:r>
                    </a:p>
                  </a:txBody>
                  <a:tcPr/>
                </a:tc>
                <a:extLst>
                  <a:ext uri="{0D108BD9-81ED-4DB2-BD59-A6C34878D82A}">
                    <a16:rowId xmlns:a16="http://schemas.microsoft.com/office/drawing/2014/main" val="3337372631"/>
                  </a:ext>
                </a:extLst>
              </a:tr>
              <a:tr h="370840">
                <a:tc>
                  <a:txBody>
                    <a:bodyPr/>
                    <a:lstStyle/>
                    <a:p>
                      <a:r>
                        <a:rPr lang="en-US" sz="3600" b="1" dirty="0"/>
                        <a:t>Necessary</a:t>
                      </a:r>
                    </a:p>
                  </a:txBody>
                  <a:tcPr/>
                </a:tc>
                <a:tc>
                  <a:txBody>
                    <a:bodyPr/>
                    <a:lstStyle/>
                    <a:p>
                      <a:r>
                        <a:rPr lang="en-US" sz="3600" dirty="0">
                          <a:solidFill>
                            <a:srgbClr val="FF0000"/>
                          </a:solidFill>
                        </a:rPr>
                        <a:t>Soccer</a:t>
                      </a:r>
                    </a:p>
                  </a:txBody>
                  <a:tcPr/>
                </a:tc>
                <a:tc>
                  <a:txBody>
                    <a:bodyPr/>
                    <a:lstStyle/>
                    <a:p>
                      <a:endParaRPr lang="en-US" sz="3600"/>
                    </a:p>
                  </a:txBody>
                  <a:tcPr/>
                </a:tc>
                <a:extLst>
                  <a:ext uri="{0D108BD9-81ED-4DB2-BD59-A6C34878D82A}">
                    <a16:rowId xmlns:a16="http://schemas.microsoft.com/office/drawing/2014/main" val="3790116888"/>
                  </a:ext>
                </a:extLst>
              </a:tr>
              <a:tr h="370840">
                <a:tc>
                  <a:txBody>
                    <a:bodyPr/>
                    <a:lstStyle/>
                    <a:p>
                      <a:r>
                        <a:rPr lang="en-US" sz="3600"/>
                        <a:t>Unnecessary</a:t>
                      </a:r>
                    </a:p>
                  </a:txBody>
                  <a:tcPr/>
                </a:tc>
                <a:tc>
                  <a:txBody>
                    <a:bodyPr/>
                    <a:lstStyle/>
                    <a:p>
                      <a:endParaRPr lang="en-US" sz="3600"/>
                    </a:p>
                  </a:txBody>
                  <a:tcPr/>
                </a:tc>
                <a:tc>
                  <a:txBody>
                    <a:bodyPr/>
                    <a:lstStyle/>
                    <a:p>
                      <a:endParaRPr lang="en-US" sz="3600" dirty="0"/>
                    </a:p>
                  </a:txBody>
                  <a:tcPr/>
                </a:tc>
                <a:extLst>
                  <a:ext uri="{0D108BD9-81ED-4DB2-BD59-A6C34878D82A}">
                    <a16:rowId xmlns:a16="http://schemas.microsoft.com/office/drawing/2014/main" val="2842557497"/>
                  </a:ext>
                </a:extLst>
              </a:tr>
            </a:tbl>
          </a:graphicData>
        </a:graphic>
      </p:graphicFrame>
    </p:spTree>
    <p:extLst>
      <p:ext uri="{BB962C8B-B14F-4D97-AF65-F5344CB8AC3E}">
        <p14:creationId xmlns:p14="http://schemas.microsoft.com/office/powerpoint/2010/main" val="234212328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0" name="Picture 9" descr="A black and red bicycle&#10;&#10;Description automatically generated with low confidence">
            <a:extLst>
              <a:ext uri="{FF2B5EF4-FFF2-40B4-BE49-F238E27FC236}">
                <a16:creationId xmlns:a16="http://schemas.microsoft.com/office/drawing/2014/main" id="{83E3348D-A8C4-274E-DEE9-D3F25BC4EB81}"/>
              </a:ext>
            </a:extLst>
          </p:cNvPr>
          <p:cNvPicPr>
            <a:picLocks noChangeAspect="1"/>
          </p:cNvPicPr>
          <p:nvPr/>
        </p:nvPicPr>
        <p:blipFill rotWithShape="1">
          <a:blip r:embed="rId3"/>
          <a:srcRect l="6769" r="2" b="2"/>
          <a:stretch/>
        </p:blipFill>
        <p:spPr>
          <a:xfrm>
            <a:off x="5162052" y="3272588"/>
            <a:ext cx="6105382" cy="3585411"/>
          </a:xfrm>
          <a:prstGeom prst="rect">
            <a:avLst/>
          </a:prstGeom>
        </p:spPr>
      </p:pic>
      <p:pic>
        <p:nvPicPr>
          <p:cNvPr id="4" name="Picture 3" descr="A car parked on a road&#10;&#10;Description automatically generated with low confidence">
            <a:extLst>
              <a:ext uri="{FF2B5EF4-FFF2-40B4-BE49-F238E27FC236}">
                <a16:creationId xmlns:a16="http://schemas.microsoft.com/office/drawing/2014/main" id="{CA380E58-C90D-01F9-413D-D0D6990772F3}"/>
              </a:ext>
            </a:extLst>
          </p:cNvPr>
          <p:cNvPicPr>
            <a:picLocks noChangeAspect="1"/>
          </p:cNvPicPr>
          <p:nvPr/>
        </p:nvPicPr>
        <p:blipFill rotWithShape="1">
          <a:blip r:embed="rId4"/>
          <a:srcRect l="2455" r="5502" b="-1"/>
          <a:stretch/>
        </p:blipFill>
        <p:spPr>
          <a:xfrm>
            <a:off x="20" y="9"/>
            <a:ext cx="7279893" cy="3895335"/>
          </a:xfrm>
          <a:custGeom>
            <a:avLst/>
            <a:gdLst/>
            <a:ahLst/>
            <a:cxnLst/>
            <a:rect l="l" t="t" r="r" b="b"/>
            <a:pathLst>
              <a:path w="7279913" h="3895335">
                <a:moveTo>
                  <a:pt x="0" y="0"/>
                </a:moveTo>
                <a:lnTo>
                  <a:pt x="7279913" y="0"/>
                </a:lnTo>
                <a:lnTo>
                  <a:pt x="7279913" y="3116976"/>
                </a:lnTo>
                <a:lnTo>
                  <a:pt x="5011287" y="3116976"/>
                </a:lnTo>
                <a:lnTo>
                  <a:pt x="5011287" y="3895335"/>
                </a:lnTo>
                <a:lnTo>
                  <a:pt x="0" y="3895335"/>
                </a:lnTo>
                <a:close/>
              </a:path>
            </a:pathLst>
          </a:custGeom>
        </p:spPr>
      </p:pic>
      <p:pic>
        <p:nvPicPr>
          <p:cNvPr id="6" name="Picture 5" descr="A green car on a road&#10;&#10;Description automatically generated with medium confidence">
            <a:extLst>
              <a:ext uri="{FF2B5EF4-FFF2-40B4-BE49-F238E27FC236}">
                <a16:creationId xmlns:a16="http://schemas.microsoft.com/office/drawing/2014/main" id="{A9E065D7-AB20-780A-0E84-4E5ABD7B3C3C}"/>
              </a:ext>
            </a:extLst>
          </p:cNvPr>
          <p:cNvPicPr>
            <a:picLocks noChangeAspect="1"/>
          </p:cNvPicPr>
          <p:nvPr/>
        </p:nvPicPr>
        <p:blipFill rotWithShape="1">
          <a:blip r:embed="rId5"/>
          <a:srcRect l="25172" r="6885" b="2"/>
          <a:stretch/>
        </p:blipFill>
        <p:spPr>
          <a:xfrm>
            <a:off x="7458302" y="-22547"/>
            <a:ext cx="3809132" cy="3139531"/>
          </a:xfrm>
          <a:prstGeom prst="rect">
            <a:avLst/>
          </a:prstGeom>
        </p:spPr>
      </p:pic>
      <p:pic>
        <p:nvPicPr>
          <p:cNvPr id="8" name="Picture 7" descr="A red sports car&#10;&#10;Description automatically generated">
            <a:extLst>
              <a:ext uri="{FF2B5EF4-FFF2-40B4-BE49-F238E27FC236}">
                <a16:creationId xmlns:a16="http://schemas.microsoft.com/office/drawing/2014/main" id="{FB5EE71C-DAC3-BEEA-D1F4-1D3B8A1F6247}"/>
              </a:ext>
            </a:extLst>
          </p:cNvPr>
          <p:cNvPicPr>
            <a:picLocks noChangeAspect="1"/>
          </p:cNvPicPr>
          <p:nvPr/>
        </p:nvPicPr>
        <p:blipFill rotWithShape="1">
          <a:blip r:embed="rId6"/>
          <a:srcRect r="144" b="-1"/>
          <a:stretch/>
        </p:blipFill>
        <p:spPr>
          <a:xfrm>
            <a:off x="1" y="4065775"/>
            <a:ext cx="5001186" cy="2792224"/>
          </a:xfrm>
          <a:prstGeom prst="rect">
            <a:avLst/>
          </a:prstGeom>
        </p:spPr>
      </p:pic>
      <p:sp>
        <p:nvSpPr>
          <p:cNvPr id="15" name="Rectangle 14">
            <a:extLst>
              <a:ext uri="{FF2B5EF4-FFF2-40B4-BE49-F238E27FC236}">
                <a16:creationId xmlns:a16="http://schemas.microsoft.com/office/drawing/2014/main" id="{25414FA1-2D4C-41DB-83DE-4F3E38C10A6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423904" y="0"/>
            <a:ext cx="768096" cy="68580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549A96DB-3478-8CD0-C175-8102145019AA}"/>
              </a:ext>
            </a:extLst>
          </p:cNvPr>
          <p:cNvSpPr>
            <a:spLocks noGrp="1"/>
          </p:cNvSpPr>
          <p:nvPr>
            <p:ph type="sldNum" sz="quarter" idx="12"/>
          </p:nvPr>
        </p:nvSpPr>
        <p:spPr>
          <a:xfrm>
            <a:off x="11518232" y="6355080"/>
            <a:ext cx="50524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custDataLst>
      <p:tags r:id="rId1"/>
    </p:custDataLst>
    <p:extLst>
      <p:ext uri="{BB962C8B-B14F-4D97-AF65-F5344CB8AC3E}">
        <p14:creationId xmlns:p14="http://schemas.microsoft.com/office/powerpoint/2010/main" val="8483718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2E8A-8A97-BF58-4E5D-61105DADFB6E}"/>
              </a:ext>
            </a:extLst>
          </p:cNvPr>
          <p:cNvSpPr>
            <a:spLocks noGrp="1"/>
          </p:cNvSpPr>
          <p:nvPr>
            <p:ph type="title"/>
          </p:nvPr>
        </p:nvSpPr>
        <p:spPr/>
        <p:txBody>
          <a:bodyPr/>
          <a:lstStyle/>
          <a:p>
            <a:r>
              <a:rPr lang="en-US" dirty="0"/>
              <a:t>Boundary lines</a:t>
            </a:r>
          </a:p>
        </p:txBody>
      </p:sp>
      <p:graphicFrame>
        <p:nvGraphicFramePr>
          <p:cNvPr id="4" name="Content Placeholder 3">
            <a:extLst>
              <a:ext uri="{FF2B5EF4-FFF2-40B4-BE49-F238E27FC236}">
                <a16:creationId xmlns:a16="http://schemas.microsoft.com/office/drawing/2014/main" id="{3E84F875-CD0A-DC2D-66AD-905214BD6D27}"/>
              </a:ext>
            </a:extLst>
          </p:cNvPr>
          <p:cNvGraphicFramePr>
            <a:graphicFrameLocks noGrp="1"/>
          </p:cNvGraphicFramePr>
          <p:nvPr>
            <p:ph idx="1"/>
          </p:nvPr>
        </p:nvGraphicFramePr>
        <p:xfrm>
          <a:off x="838200" y="1825625"/>
          <a:ext cx="10515597" cy="19202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14886076"/>
                    </a:ext>
                  </a:extLst>
                </a:gridCol>
                <a:gridCol w="3505199">
                  <a:extLst>
                    <a:ext uri="{9D8B030D-6E8A-4147-A177-3AD203B41FA5}">
                      <a16:colId xmlns:a16="http://schemas.microsoft.com/office/drawing/2014/main" val="1246949881"/>
                    </a:ext>
                  </a:extLst>
                </a:gridCol>
                <a:gridCol w="3505199">
                  <a:extLst>
                    <a:ext uri="{9D8B030D-6E8A-4147-A177-3AD203B41FA5}">
                      <a16:colId xmlns:a16="http://schemas.microsoft.com/office/drawing/2014/main" val="4205116499"/>
                    </a:ext>
                  </a:extLst>
                </a:gridCol>
              </a:tblGrid>
              <a:tr h="370840">
                <a:tc>
                  <a:txBody>
                    <a:bodyPr/>
                    <a:lstStyle/>
                    <a:p>
                      <a:r>
                        <a:rPr lang="en-US" sz="3600" b="0" dirty="0"/>
                        <a:t>Boundary</a:t>
                      </a:r>
                    </a:p>
                  </a:txBody>
                  <a:tcPr/>
                </a:tc>
                <a:tc>
                  <a:txBody>
                    <a:bodyPr/>
                    <a:lstStyle/>
                    <a:p>
                      <a:r>
                        <a:rPr lang="en-US" sz="3600" b="0" dirty="0"/>
                        <a:t>Arbitrary</a:t>
                      </a:r>
                    </a:p>
                  </a:txBody>
                  <a:tcPr/>
                </a:tc>
                <a:tc>
                  <a:txBody>
                    <a:bodyPr/>
                    <a:lstStyle/>
                    <a:p>
                      <a:r>
                        <a:rPr lang="en-US" sz="3600" dirty="0"/>
                        <a:t>Rational</a:t>
                      </a:r>
                    </a:p>
                  </a:txBody>
                  <a:tcPr/>
                </a:tc>
                <a:extLst>
                  <a:ext uri="{0D108BD9-81ED-4DB2-BD59-A6C34878D82A}">
                    <a16:rowId xmlns:a16="http://schemas.microsoft.com/office/drawing/2014/main" val="3337372631"/>
                  </a:ext>
                </a:extLst>
              </a:tr>
              <a:tr h="370840">
                <a:tc>
                  <a:txBody>
                    <a:bodyPr/>
                    <a:lstStyle/>
                    <a:p>
                      <a:r>
                        <a:rPr lang="en-US" sz="3600" b="1" dirty="0"/>
                        <a:t>Necessary</a:t>
                      </a:r>
                    </a:p>
                  </a:txBody>
                  <a:tcPr/>
                </a:tc>
                <a:tc>
                  <a:txBody>
                    <a:bodyPr/>
                    <a:lstStyle/>
                    <a:p>
                      <a:r>
                        <a:rPr lang="en-US" sz="3600" dirty="0"/>
                        <a:t>Soccer</a:t>
                      </a:r>
                    </a:p>
                  </a:txBody>
                  <a:tcPr/>
                </a:tc>
                <a:tc>
                  <a:txBody>
                    <a:bodyPr/>
                    <a:lstStyle/>
                    <a:p>
                      <a:r>
                        <a:rPr lang="en-US" sz="3600" dirty="0">
                          <a:solidFill>
                            <a:srgbClr val="FF0000"/>
                          </a:solidFill>
                        </a:rPr>
                        <a:t>Property</a:t>
                      </a:r>
                    </a:p>
                  </a:txBody>
                  <a:tcPr/>
                </a:tc>
                <a:extLst>
                  <a:ext uri="{0D108BD9-81ED-4DB2-BD59-A6C34878D82A}">
                    <a16:rowId xmlns:a16="http://schemas.microsoft.com/office/drawing/2014/main" val="3790116888"/>
                  </a:ext>
                </a:extLst>
              </a:tr>
              <a:tr h="370840">
                <a:tc>
                  <a:txBody>
                    <a:bodyPr/>
                    <a:lstStyle/>
                    <a:p>
                      <a:r>
                        <a:rPr lang="en-US" sz="3600" dirty="0"/>
                        <a:t>Unnecessary</a:t>
                      </a:r>
                    </a:p>
                  </a:txBody>
                  <a:tcPr/>
                </a:tc>
                <a:tc>
                  <a:txBody>
                    <a:bodyPr/>
                    <a:lstStyle/>
                    <a:p>
                      <a:endParaRPr lang="en-US" sz="3600"/>
                    </a:p>
                  </a:txBody>
                  <a:tcPr/>
                </a:tc>
                <a:tc>
                  <a:txBody>
                    <a:bodyPr/>
                    <a:lstStyle/>
                    <a:p>
                      <a:endParaRPr lang="en-US" sz="3600" dirty="0"/>
                    </a:p>
                  </a:txBody>
                  <a:tcPr/>
                </a:tc>
                <a:extLst>
                  <a:ext uri="{0D108BD9-81ED-4DB2-BD59-A6C34878D82A}">
                    <a16:rowId xmlns:a16="http://schemas.microsoft.com/office/drawing/2014/main" val="2842557497"/>
                  </a:ext>
                </a:extLst>
              </a:tr>
            </a:tbl>
          </a:graphicData>
        </a:graphic>
      </p:graphicFrame>
    </p:spTree>
    <p:extLst>
      <p:ext uri="{BB962C8B-B14F-4D97-AF65-F5344CB8AC3E}">
        <p14:creationId xmlns:p14="http://schemas.microsoft.com/office/powerpoint/2010/main" val="54424467"/>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2E8A-8A97-BF58-4E5D-61105DADFB6E}"/>
              </a:ext>
            </a:extLst>
          </p:cNvPr>
          <p:cNvSpPr>
            <a:spLocks noGrp="1"/>
          </p:cNvSpPr>
          <p:nvPr>
            <p:ph type="title"/>
          </p:nvPr>
        </p:nvSpPr>
        <p:spPr/>
        <p:txBody>
          <a:bodyPr/>
          <a:lstStyle/>
          <a:p>
            <a:r>
              <a:rPr lang="en-US" dirty="0"/>
              <a:t>Boundary lines</a:t>
            </a:r>
          </a:p>
        </p:txBody>
      </p:sp>
      <p:graphicFrame>
        <p:nvGraphicFramePr>
          <p:cNvPr id="4" name="Content Placeholder 3">
            <a:extLst>
              <a:ext uri="{FF2B5EF4-FFF2-40B4-BE49-F238E27FC236}">
                <a16:creationId xmlns:a16="http://schemas.microsoft.com/office/drawing/2014/main" id="{3E84F875-CD0A-DC2D-66AD-905214BD6D27}"/>
              </a:ext>
            </a:extLst>
          </p:cNvPr>
          <p:cNvGraphicFramePr>
            <a:graphicFrameLocks noGrp="1"/>
          </p:cNvGraphicFramePr>
          <p:nvPr>
            <p:ph idx="1"/>
          </p:nvPr>
        </p:nvGraphicFramePr>
        <p:xfrm>
          <a:off x="838200" y="1825625"/>
          <a:ext cx="10515597" cy="21996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14886076"/>
                    </a:ext>
                  </a:extLst>
                </a:gridCol>
                <a:gridCol w="3505199">
                  <a:extLst>
                    <a:ext uri="{9D8B030D-6E8A-4147-A177-3AD203B41FA5}">
                      <a16:colId xmlns:a16="http://schemas.microsoft.com/office/drawing/2014/main" val="1246949881"/>
                    </a:ext>
                  </a:extLst>
                </a:gridCol>
                <a:gridCol w="3505199">
                  <a:extLst>
                    <a:ext uri="{9D8B030D-6E8A-4147-A177-3AD203B41FA5}">
                      <a16:colId xmlns:a16="http://schemas.microsoft.com/office/drawing/2014/main" val="4205116499"/>
                    </a:ext>
                  </a:extLst>
                </a:gridCol>
              </a:tblGrid>
              <a:tr h="370840">
                <a:tc>
                  <a:txBody>
                    <a:bodyPr/>
                    <a:lstStyle/>
                    <a:p>
                      <a:r>
                        <a:rPr lang="en-US" b="0" dirty="0"/>
                        <a:t>Boundary</a:t>
                      </a:r>
                    </a:p>
                  </a:txBody>
                  <a:tcPr/>
                </a:tc>
                <a:tc>
                  <a:txBody>
                    <a:bodyPr/>
                    <a:lstStyle/>
                    <a:p>
                      <a:r>
                        <a:rPr lang="en-US" b="0" dirty="0"/>
                        <a:t>Arbitrary</a:t>
                      </a:r>
                    </a:p>
                  </a:txBody>
                  <a:tcPr/>
                </a:tc>
                <a:tc>
                  <a:txBody>
                    <a:bodyPr/>
                    <a:lstStyle/>
                    <a:p>
                      <a:r>
                        <a:rPr lang="en-US" dirty="0"/>
                        <a:t>Rational</a:t>
                      </a:r>
                    </a:p>
                  </a:txBody>
                  <a:tcPr/>
                </a:tc>
                <a:extLst>
                  <a:ext uri="{0D108BD9-81ED-4DB2-BD59-A6C34878D82A}">
                    <a16:rowId xmlns:a16="http://schemas.microsoft.com/office/drawing/2014/main" val="3337372631"/>
                  </a:ext>
                </a:extLst>
              </a:tr>
              <a:tr h="370840">
                <a:tc>
                  <a:txBody>
                    <a:bodyPr/>
                    <a:lstStyle/>
                    <a:p>
                      <a:r>
                        <a:rPr lang="en-US" sz="3600" dirty="0"/>
                        <a:t>Necessary</a:t>
                      </a:r>
                    </a:p>
                  </a:txBody>
                  <a:tcPr/>
                </a:tc>
                <a:tc>
                  <a:txBody>
                    <a:bodyPr/>
                    <a:lstStyle/>
                    <a:p>
                      <a:r>
                        <a:rPr lang="en-US" sz="3600" dirty="0"/>
                        <a:t>Soccer</a:t>
                      </a:r>
                    </a:p>
                  </a:txBody>
                  <a:tcPr/>
                </a:tc>
                <a:tc>
                  <a:txBody>
                    <a:bodyPr/>
                    <a:lstStyle/>
                    <a:p>
                      <a:r>
                        <a:rPr lang="en-US" sz="3600"/>
                        <a:t>Property</a:t>
                      </a:r>
                    </a:p>
                  </a:txBody>
                  <a:tcPr/>
                </a:tc>
                <a:extLst>
                  <a:ext uri="{0D108BD9-81ED-4DB2-BD59-A6C34878D82A}">
                    <a16:rowId xmlns:a16="http://schemas.microsoft.com/office/drawing/2014/main" val="3790116888"/>
                  </a:ext>
                </a:extLst>
              </a:tr>
              <a:tr h="370840">
                <a:tc>
                  <a:txBody>
                    <a:bodyPr/>
                    <a:lstStyle/>
                    <a:p>
                      <a:r>
                        <a:rPr lang="en-US" sz="3600" b="1" dirty="0"/>
                        <a:t>Unnecessary</a:t>
                      </a:r>
                    </a:p>
                  </a:txBody>
                  <a:tcPr/>
                </a:tc>
                <a:tc>
                  <a:txBody>
                    <a:bodyPr/>
                    <a:lstStyle/>
                    <a:p>
                      <a:endParaRPr lang="en-US" sz="3600"/>
                    </a:p>
                  </a:txBody>
                  <a:tcPr/>
                </a:tc>
                <a:tc>
                  <a:txBody>
                    <a:bodyPr/>
                    <a:lstStyle/>
                    <a:p>
                      <a:r>
                        <a:rPr lang="en-US" sz="3600" dirty="0">
                          <a:solidFill>
                            <a:srgbClr val="FF0000"/>
                          </a:solidFill>
                        </a:rPr>
                        <a:t>Traffic lanes </a:t>
                      </a:r>
                      <a:r>
                        <a:rPr lang="en-US" sz="3600" dirty="0"/>
                        <a:t>(in certain countries)</a:t>
                      </a:r>
                    </a:p>
                  </a:txBody>
                  <a:tcPr/>
                </a:tc>
                <a:extLst>
                  <a:ext uri="{0D108BD9-81ED-4DB2-BD59-A6C34878D82A}">
                    <a16:rowId xmlns:a16="http://schemas.microsoft.com/office/drawing/2014/main" val="2842557497"/>
                  </a:ext>
                </a:extLst>
              </a:tr>
            </a:tbl>
          </a:graphicData>
        </a:graphic>
      </p:graphicFrame>
    </p:spTree>
    <p:extLst>
      <p:ext uri="{BB962C8B-B14F-4D97-AF65-F5344CB8AC3E}">
        <p14:creationId xmlns:p14="http://schemas.microsoft.com/office/powerpoint/2010/main" val="324080324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FD2E8A-8A97-BF58-4E5D-61105DADFB6E}"/>
              </a:ext>
            </a:extLst>
          </p:cNvPr>
          <p:cNvSpPr>
            <a:spLocks noGrp="1"/>
          </p:cNvSpPr>
          <p:nvPr>
            <p:ph type="title"/>
          </p:nvPr>
        </p:nvSpPr>
        <p:spPr/>
        <p:txBody>
          <a:bodyPr/>
          <a:lstStyle/>
          <a:p>
            <a:r>
              <a:rPr lang="en-US" dirty="0"/>
              <a:t>Boundary lines</a:t>
            </a:r>
          </a:p>
        </p:txBody>
      </p:sp>
      <p:graphicFrame>
        <p:nvGraphicFramePr>
          <p:cNvPr id="4" name="Content Placeholder 3">
            <a:extLst>
              <a:ext uri="{FF2B5EF4-FFF2-40B4-BE49-F238E27FC236}">
                <a16:creationId xmlns:a16="http://schemas.microsoft.com/office/drawing/2014/main" id="{3E84F875-CD0A-DC2D-66AD-905214BD6D27}"/>
              </a:ext>
            </a:extLst>
          </p:cNvPr>
          <p:cNvGraphicFramePr>
            <a:graphicFrameLocks noGrp="1"/>
          </p:cNvGraphicFramePr>
          <p:nvPr>
            <p:ph idx="1"/>
          </p:nvPr>
        </p:nvGraphicFramePr>
        <p:xfrm>
          <a:off x="838200" y="1825625"/>
          <a:ext cx="10515597" cy="2199640"/>
        </p:xfrm>
        <a:graphic>
          <a:graphicData uri="http://schemas.openxmlformats.org/drawingml/2006/table">
            <a:tbl>
              <a:tblPr firstRow="1" bandRow="1">
                <a:tableStyleId>{5C22544A-7EE6-4342-B048-85BDC9FD1C3A}</a:tableStyleId>
              </a:tblPr>
              <a:tblGrid>
                <a:gridCol w="3505199">
                  <a:extLst>
                    <a:ext uri="{9D8B030D-6E8A-4147-A177-3AD203B41FA5}">
                      <a16:colId xmlns:a16="http://schemas.microsoft.com/office/drawing/2014/main" val="1114886076"/>
                    </a:ext>
                  </a:extLst>
                </a:gridCol>
                <a:gridCol w="3505199">
                  <a:extLst>
                    <a:ext uri="{9D8B030D-6E8A-4147-A177-3AD203B41FA5}">
                      <a16:colId xmlns:a16="http://schemas.microsoft.com/office/drawing/2014/main" val="1246949881"/>
                    </a:ext>
                  </a:extLst>
                </a:gridCol>
                <a:gridCol w="3505199">
                  <a:extLst>
                    <a:ext uri="{9D8B030D-6E8A-4147-A177-3AD203B41FA5}">
                      <a16:colId xmlns:a16="http://schemas.microsoft.com/office/drawing/2014/main" val="4205116499"/>
                    </a:ext>
                  </a:extLst>
                </a:gridCol>
              </a:tblGrid>
              <a:tr h="370840">
                <a:tc>
                  <a:txBody>
                    <a:bodyPr/>
                    <a:lstStyle/>
                    <a:p>
                      <a:r>
                        <a:rPr lang="en-US" b="0" dirty="0"/>
                        <a:t>Boundary</a:t>
                      </a:r>
                    </a:p>
                  </a:txBody>
                  <a:tcPr/>
                </a:tc>
                <a:tc>
                  <a:txBody>
                    <a:bodyPr/>
                    <a:lstStyle/>
                    <a:p>
                      <a:r>
                        <a:rPr lang="en-US" dirty="0"/>
                        <a:t>Arbitrary</a:t>
                      </a:r>
                    </a:p>
                  </a:txBody>
                  <a:tcPr/>
                </a:tc>
                <a:tc>
                  <a:txBody>
                    <a:bodyPr/>
                    <a:lstStyle/>
                    <a:p>
                      <a:r>
                        <a:rPr lang="en-US" b="0" dirty="0"/>
                        <a:t>Rational</a:t>
                      </a:r>
                    </a:p>
                  </a:txBody>
                  <a:tcPr/>
                </a:tc>
                <a:extLst>
                  <a:ext uri="{0D108BD9-81ED-4DB2-BD59-A6C34878D82A}">
                    <a16:rowId xmlns:a16="http://schemas.microsoft.com/office/drawing/2014/main" val="3337372631"/>
                  </a:ext>
                </a:extLst>
              </a:tr>
              <a:tr h="370840">
                <a:tc>
                  <a:txBody>
                    <a:bodyPr/>
                    <a:lstStyle/>
                    <a:p>
                      <a:r>
                        <a:rPr lang="en-US" sz="3600" dirty="0"/>
                        <a:t>Necessary</a:t>
                      </a:r>
                    </a:p>
                  </a:txBody>
                  <a:tcPr/>
                </a:tc>
                <a:tc>
                  <a:txBody>
                    <a:bodyPr/>
                    <a:lstStyle/>
                    <a:p>
                      <a:r>
                        <a:rPr lang="en-US" sz="3600" dirty="0"/>
                        <a:t>Soccer</a:t>
                      </a:r>
                    </a:p>
                  </a:txBody>
                  <a:tcPr/>
                </a:tc>
                <a:tc>
                  <a:txBody>
                    <a:bodyPr/>
                    <a:lstStyle/>
                    <a:p>
                      <a:r>
                        <a:rPr lang="en-US" sz="3600"/>
                        <a:t>Property</a:t>
                      </a:r>
                    </a:p>
                  </a:txBody>
                  <a:tcPr/>
                </a:tc>
                <a:extLst>
                  <a:ext uri="{0D108BD9-81ED-4DB2-BD59-A6C34878D82A}">
                    <a16:rowId xmlns:a16="http://schemas.microsoft.com/office/drawing/2014/main" val="3790116888"/>
                  </a:ext>
                </a:extLst>
              </a:tr>
              <a:tr h="370840">
                <a:tc>
                  <a:txBody>
                    <a:bodyPr/>
                    <a:lstStyle/>
                    <a:p>
                      <a:r>
                        <a:rPr lang="en-US" sz="3600" b="1" dirty="0"/>
                        <a:t>Unnecessary</a:t>
                      </a:r>
                    </a:p>
                  </a:txBody>
                  <a:tcPr/>
                </a:tc>
                <a:tc>
                  <a:txBody>
                    <a:bodyPr/>
                    <a:lstStyle/>
                    <a:p>
                      <a:r>
                        <a:rPr lang="en-US" sz="3600" dirty="0">
                          <a:solidFill>
                            <a:srgbClr val="FF0000"/>
                          </a:solidFill>
                        </a:rPr>
                        <a:t>p &lt; 0.05</a:t>
                      </a:r>
                    </a:p>
                  </a:txBody>
                  <a:tcPr/>
                </a:tc>
                <a:tc>
                  <a:txBody>
                    <a:bodyPr/>
                    <a:lstStyle/>
                    <a:p>
                      <a:r>
                        <a:rPr lang="en-US" sz="3600" dirty="0"/>
                        <a:t>Traffic lanes (in certain countries)</a:t>
                      </a:r>
                    </a:p>
                  </a:txBody>
                  <a:tcPr/>
                </a:tc>
                <a:extLst>
                  <a:ext uri="{0D108BD9-81ED-4DB2-BD59-A6C34878D82A}">
                    <a16:rowId xmlns:a16="http://schemas.microsoft.com/office/drawing/2014/main" val="2842557497"/>
                  </a:ext>
                </a:extLst>
              </a:tr>
            </a:tbl>
          </a:graphicData>
        </a:graphic>
      </p:graphicFrame>
    </p:spTree>
    <p:extLst>
      <p:ext uri="{BB962C8B-B14F-4D97-AF65-F5344CB8AC3E}">
        <p14:creationId xmlns:p14="http://schemas.microsoft.com/office/powerpoint/2010/main" val="52743193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useBgFill="1">
        <p:nvSpPr>
          <p:cNvPr id="50" name="Rectangle 49">
            <a:extLst>
              <a:ext uri="{FF2B5EF4-FFF2-40B4-BE49-F238E27FC236}">
                <a16:creationId xmlns:a16="http://schemas.microsoft.com/office/drawing/2014/main" id="{2CB962CF-61A3-4EF9-94F6-7C59B03295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81391F8-37E2-4D24-BB51-1DC6B4EE8091}"/>
              </a:ext>
            </a:extLst>
          </p:cNvPr>
          <p:cNvSpPr>
            <a:spLocks noGrp="1"/>
          </p:cNvSpPr>
          <p:nvPr>
            <p:ph type="title"/>
          </p:nvPr>
        </p:nvSpPr>
        <p:spPr>
          <a:xfrm>
            <a:off x="838200" y="556337"/>
            <a:ext cx="6797405" cy="1651404"/>
          </a:xfrm>
        </p:spPr>
        <p:txBody>
          <a:bodyPr vert="horz" lIns="91440" tIns="45720" rIns="91440" bIns="45720" rtlCol="0">
            <a:normAutofit/>
          </a:bodyPr>
          <a:lstStyle/>
          <a:p>
            <a:r>
              <a:rPr lang="en-US" sz="4000" dirty="0"/>
              <a:t>Boundary lines in sports</a:t>
            </a:r>
            <a:endParaRPr lang="en-US" sz="4000" kern="1200" dirty="0">
              <a:latin typeface="+mj-lt"/>
              <a:ea typeface="+mj-ea"/>
              <a:cs typeface="+mj-cs"/>
            </a:endParaRPr>
          </a:p>
        </p:txBody>
      </p:sp>
      <p:sp>
        <p:nvSpPr>
          <p:cNvPr id="16" name="Content Placeholder 15">
            <a:extLst>
              <a:ext uri="{FF2B5EF4-FFF2-40B4-BE49-F238E27FC236}">
                <a16:creationId xmlns:a16="http://schemas.microsoft.com/office/drawing/2014/main" id="{2FBC1572-22FA-43D9-9EEB-9AB92A7107BD}"/>
              </a:ext>
            </a:extLst>
          </p:cNvPr>
          <p:cNvSpPr>
            <a:spLocks noGrp="1"/>
          </p:cNvSpPr>
          <p:nvPr>
            <p:ph idx="1"/>
          </p:nvPr>
        </p:nvSpPr>
        <p:spPr>
          <a:xfrm>
            <a:off x="319877" y="2318202"/>
            <a:ext cx="6797405" cy="3719384"/>
          </a:xfrm>
        </p:spPr>
        <p:txBody>
          <a:bodyPr>
            <a:normAutofit/>
          </a:bodyPr>
          <a:lstStyle/>
          <a:p>
            <a:pPr marL="0" indent="0">
              <a:buNone/>
            </a:pPr>
            <a:r>
              <a:rPr lang="en-US" dirty="0"/>
              <a:t>The ball is still in-bounds if it touches the line in</a:t>
            </a:r>
          </a:p>
          <a:p>
            <a:r>
              <a:rPr lang="en-US" dirty="0"/>
              <a:t>Baseball</a:t>
            </a:r>
          </a:p>
          <a:p>
            <a:r>
              <a:rPr lang="en-US" dirty="0"/>
              <a:t>Tennis</a:t>
            </a:r>
          </a:p>
          <a:p>
            <a:r>
              <a:rPr lang="en-US" dirty="0"/>
              <a:t>Soccer</a:t>
            </a:r>
          </a:p>
          <a:p>
            <a:r>
              <a:rPr lang="en-US" dirty="0"/>
              <a:t>Volleyball</a:t>
            </a:r>
          </a:p>
          <a:p>
            <a:r>
              <a:rPr lang="en-US" dirty="0"/>
              <a:t>Pickleball</a:t>
            </a:r>
          </a:p>
          <a:p>
            <a:endParaRPr lang="en-US" sz="2000" dirty="0"/>
          </a:p>
        </p:txBody>
      </p:sp>
      <p:pic>
        <p:nvPicPr>
          <p:cNvPr id="34" name="Picture 33">
            <a:extLst>
              <a:ext uri="{FF2B5EF4-FFF2-40B4-BE49-F238E27FC236}">
                <a16:creationId xmlns:a16="http://schemas.microsoft.com/office/drawing/2014/main" id="{24CEFCB0-FE86-4264-B78E-5919F1327C31}"/>
              </a:ext>
            </a:extLst>
          </p:cNvPr>
          <p:cNvPicPr>
            <a:picLocks noChangeAspect="1"/>
          </p:cNvPicPr>
          <p:nvPr/>
        </p:nvPicPr>
        <p:blipFill>
          <a:blip r:embed="rId2"/>
          <a:stretch>
            <a:fillRect/>
          </a:stretch>
        </p:blipFill>
        <p:spPr>
          <a:xfrm>
            <a:off x="9738825" y="198874"/>
            <a:ext cx="1703709" cy="1477968"/>
          </a:xfrm>
          <a:prstGeom prst="rect">
            <a:avLst/>
          </a:prstGeom>
          <a:solidFill>
            <a:schemeClr val="accent1">
              <a:lumMod val="60000"/>
              <a:lumOff val="40000"/>
            </a:schemeClr>
          </a:solidFill>
        </p:spPr>
      </p:pic>
      <p:pic>
        <p:nvPicPr>
          <p:cNvPr id="3" name="Picture 2">
            <a:extLst>
              <a:ext uri="{FF2B5EF4-FFF2-40B4-BE49-F238E27FC236}">
                <a16:creationId xmlns:a16="http://schemas.microsoft.com/office/drawing/2014/main" id="{9F4292B6-ABB3-64D9-AC4B-6925ACB96DF1}"/>
              </a:ext>
            </a:extLst>
          </p:cNvPr>
          <p:cNvPicPr>
            <a:picLocks noChangeAspect="1"/>
          </p:cNvPicPr>
          <p:nvPr/>
        </p:nvPicPr>
        <p:blipFill>
          <a:blip r:embed="rId3"/>
          <a:stretch>
            <a:fillRect/>
          </a:stretch>
        </p:blipFill>
        <p:spPr>
          <a:xfrm>
            <a:off x="5548407" y="2814583"/>
            <a:ext cx="6434990" cy="3989696"/>
          </a:xfrm>
          <a:prstGeom prst="rect">
            <a:avLst/>
          </a:prstGeom>
        </p:spPr>
      </p:pic>
    </p:spTree>
    <p:extLst>
      <p:ext uri="{BB962C8B-B14F-4D97-AF65-F5344CB8AC3E}">
        <p14:creationId xmlns:p14="http://schemas.microsoft.com/office/powerpoint/2010/main" val="333233501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useBgFill="1">
        <p:nvSpPr>
          <p:cNvPr id="35" name="Rectangle 34">
            <a:extLst>
              <a:ext uri="{FF2B5EF4-FFF2-40B4-BE49-F238E27FC236}">
                <a16:creationId xmlns:a16="http://schemas.microsoft.com/office/drawing/2014/main" id="{DC6BEC6B-5C77-412D-B45A-5B0F46FEDA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D81391F8-37E2-4D24-BB51-1DC6B4EE8091}"/>
              </a:ext>
            </a:extLst>
          </p:cNvPr>
          <p:cNvSpPr>
            <a:spLocks noGrp="1"/>
          </p:cNvSpPr>
          <p:nvPr>
            <p:ph type="title"/>
          </p:nvPr>
        </p:nvSpPr>
        <p:spPr>
          <a:xfrm>
            <a:off x="838200" y="176214"/>
            <a:ext cx="10515600" cy="1481188"/>
          </a:xfrm>
        </p:spPr>
        <p:txBody>
          <a:bodyPr vert="horz" lIns="91440" tIns="45720" rIns="91440" bIns="45720" rtlCol="0">
            <a:normAutofit/>
          </a:bodyPr>
          <a:lstStyle/>
          <a:p>
            <a:pPr algn="ctr"/>
            <a:r>
              <a:rPr lang="en-US" sz="4000"/>
              <a:t>Boundary lines in sports</a:t>
            </a:r>
            <a:endParaRPr lang="en-US" sz="4000" kern="1200">
              <a:latin typeface="+mj-lt"/>
              <a:ea typeface="+mj-ea"/>
              <a:cs typeface="+mj-cs"/>
            </a:endParaRPr>
          </a:p>
        </p:txBody>
      </p:sp>
      <p:sp>
        <p:nvSpPr>
          <p:cNvPr id="16" name="Content Placeholder 15">
            <a:extLst>
              <a:ext uri="{FF2B5EF4-FFF2-40B4-BE49-F238E27FC236}">
                <a16:creationId xmlns:a16="http://schemas.microsoft.com/office/drawing/2014/main" id="{2FBC1572-22FA-43D9-9EEB-9AB92A7107BD}"/>
              </a:ext>
            </a:extLst>
          </p:cNvPr>
          <p:cNvSpPr>
            <a:spLocks noGrp="1"/>
          </p:cNvSpPr>
          <p:nvPr>
            <p:ph idx="1"/>
          </p:nvPr>
        </p:nvSpPr>
        <p:spPr>
          <a:xfrm>
            <a:off x="838200" y="2208976"/>
            <a:ext cx="7225145" cy="4272681"/>
          </a:xfrm>
        </p:spPr>
        <p:txBody>
          <a:bodyPr>
            <a:normAutofit/>
          </a:bodyPr>
          <a:lstStyle/>
          <a:p>
            <a:pPr marL="0" indent="0">
              <a:buNone/>
            </a:pPr>
            <a:r>
              <a:rPr lang="en-US" dirty="0"/>
              <a:t>The ball is out-of-bounds if it touches the line in</a:t>
            </a:r>
          </a:p>
          <a:p>
            <a:r>
              <a:rPr lang="en-US" dirty="0"/>
              <a:t>Football</a:t>
            </a:r>
          </a:p>
          <a:p>
            <a:r>
              <a:rPr lang="en-US" dirty="0"/>
              <a:t>Basketball</a:t>
            </a:r>
          </a:p>
          <a:p>
            <a:endParaRPr lang="en-US" sz="2000" dirty="0"/>
          </a:p>
        </p:txBody>
      </p:sp>
      <p:pic>
        <p:nvPicPr>
          <p:cNvPr id="12" name="Picture 11">
            <a:extLst>
              <a:ext uri="{FF2B5EF4-FFF2-40B4-BE49-F238E27FC236}">
                <a16:creationId xmlns:a16="http://schemas.microsoft.com/office/drawing/2014/main" id="{993AEF91-CFF0-446C-A6D4-9C2577FB8D87}"/>
              </a:ext>
            </a:extLst>
          </p:cNvPr>
          <p:cNvPicPr>
            <a:picLocks noChangeAspect="1"/>
          </p:cNvPicPr>
          <p:nvPr/>
        </p:nvPicPr>
        <p:blipFill rotWithShape="1">
          <a:blip r:embed="rId2"/>
          <a:srcRect l="5709" t="3920" r="3062" b="4124"/>
          <a:stretch/>
        </p:blipFill>
        <p:spPr>
          <a:xfrm>
            <a:off x="5504078" y="2929014"/>
            <a:ext cx="6162670" cy="3928986"/>
          </a:xfrm>
          <a:prstGeom prst="rect">
            <a:avLst/>
          </a:prstGeom>
        </p:spPr>
      </p:pic>
    </p:spTree>
    <p:extLst>
      <p:ext uri="{BB962C8B-B14F-4D97-AF65-F5344CB8AC3E}">
        <p14:creationId xmlns:p14="http://schemas.microsoft.com/office/powerpoint/2010/main" val="252914536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useBgFill="1">
        <p:nvSpPr>
          <p:cNvPr id="23" name="Rectangle 20">
            <a:extLst>
              <a:ext uri="{FF2B5EF4-FFF2-40B4-BE49-F238E27FC236}">
                <a16:creationId xmlns:a16="http://schemas.microsoft.com/office/drawing/2014/main" id="{E51BA4DF-2BD4-4EC2-B1DB-B27C8AC718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1E0EA0E5-0028-472C-9716-3ACD7076F2B7}"/>
              </a:ext>
            </a:extLst>
          </p:cNvPr>
          <p:cNvSpPr>
            <a:spLocks noGrp="1"/>
          </p:cNvSpPr>
          <p:nvPr>
            <p:ph type="title"/>
          </p:nvPr>
        </p:nvSpPr>
        <p:spPr>
          <a:xfrm>
            <a:off x="4514614" y="-94859"/>
            <a:ext cx="6798541" cy="1675623"/>
          </a:xfrm>
        </p:spPr>
        <p:txBody>
          <a:bodyPr anchor="b">
            <a:normAutofit/>
          </a:bodyPr>
          <a:lstStyle/>
          <a:p>
            <a:r>
              <a:rPr lang="en-US" sz="4000" dirty="0"/>
              <a:t>These boundaries are integral to the play of the game</a:t>
            </a:r>
          </a:p>
        </p:txBody>
      </p:sp>
      <p:pic>
        <p:nvPicPr>
          <p:cNvPr id="5" name="Picture 4">
            <a:extLst>
              <a:ext uri="{FF2B5EF4-FFF2-40B4-BE49-F238E27FC236}">
                <a16:creationId xmlns:a16="http://schemas.microsoft.com/office/drawing/2014/main" id="{3CB941C4-900A-43DB-BAC2-729E1166CF45}"/>
              </a:ext>
            </a:extLst>
          </p:cNvPr>
          <p:cNvPicPr>
            <a:picLocks noChangeAspect="1"/>
          </p:cNvPicPr>
          <p:nvPr/>
        </p:nvPicPr>
        <p:blipFill rotWithShape="1">
          <a:blip r:embed="rId2"/>
          <a:srcRect l="18311" r="372"/>
          <a:stretch/>
        </p:blipFill>
        <p:spPr>
          <a:xfrm>
            <a:off x="1" y="10"/>
            <a:ext cx="4196496" cy="6857990"/>
          </a:xfrm>
          <a:prstGeom prst="rect">
            <a:avLst/>
          </a:prstGeom>
          <a:effectLst/>
        </p:spPr>
      </p:pic>
      <p:sp>
        <p:nvSpPr>
          <p:cNvPr id="3" name="Content Placeholder 2">
            <a:extLst>
              <a:ext uri="{FF2B5EF4-FFF2-40B4-BE49-F238E27FC236}">
                <a16:creationId xmlns:a16="http://schemas.microsoft.com/office/drawing/2014/main" id="{297E4919-0C1E-4AAF-84A0-5E300C1A64AC}"/>
              </a:ext>
            </a:extLst>
          </p:cNvPr>
          <p:cNvSpPr>
            <a:spLocks noGrp="1"/>
          </p:cNvSpPr>
          <p:nvPr>
            <p:ph idx="1"/>
          </p:nvPr>
        </p:nvSpPr>
        <p:spPr>
          <a:xfrm>
            <a:off x="4553734" y="2409830"/>
            <a:ext cx="6798539" cy="3705217"/>
          </a:xfrm>
        </p:spPr>
        <p:txBody>
          <a:bodyPr>
            <a:normAutofit/>
          </a:bodyPr>
          <a:lstStyle/>
          <a:p>
            <a:r>
              <a:rPr lang="en-US" dirty="0"/>
              <a:t>Landing outside the boundary produces a very different outcome than landing inside</a:t>
            </a:r>
          </a:p>
          <a:p>
            <a:r>
              <a:rPr lang="en-US" dirty="0"/>
              <a:t>They are </a:t>
            </a:r>
            <a:r>
              <a:rPr lang="en-US" i="1" dirty="0"/>
              <a:t>arbitrary but necessary </a:t>
            </a:r>
            <a:r>
              <a:rPr lang="en-US" dirty="0"/>
              <a:t>boundaries</a:t>
            </a:r>
          </a:p>
          <a:p>
            <a:pPr lvl="1"/>
            <a:r>
              <a:rPr lang="en-US" sz="2800" u="sng" dirty="0"/>
              <a:t>Arbitrary</a:t>
            </a:r>
            <a:r>
              <a:rPr lang="en-US" sz="2800" dirty="0"/>
              <a:t>: established over time by the history of the sport or the size of the playing area (soccer: 90-120m x 45-90m)</a:t>
            </a:r>
          </a:p>
          <a:p>
            <a:pPr lvl="1"/>
            <a:r>
              <a:rPr lang="en-US" sz="2800" u="sng" dirty="0"/>
              <a:t>Necessary</a:t>
            </a:r>
            <a:r>
              <a:rPr lang="en-US" sz="2800" dirty="0"/>
              <a:t>: The game needs the boundaries to regulate play</a:t>
            </a:r>
          </a:p>
        </p:txBody>
      </p:sp>
    </p:spTree>
    <p:extLst>
      <p:ext uri="{BB962C8B-B14F-4D97-AF65-F5344CB8AC3E}">
        <p14:creationId xmlns:p14="http://schemas.microsoft.com/office/powerpoint/2010/main" val="92525149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cxnSp>
        <p:nvCxnSpPr>
          <p:cNvPr id="7" name="Straight Connector 6">
            <a:extLst>
              <a:ext uri="{FF2B5EF4-FFF2-40B4-BE49-F238E27FC236}">
                <a16:creationId xmlns:a16="http://schemas.microsoft.com/office/drawing/2014/main" id="{C3F8111F-DAD3-4805-91D1-222A61157F31}"/>
              </a:ext>
            </a:extLst>
          </p:cNvPr>
          <p:cNvCxnSpPr/>
          <p:nvPr/>
        </p:nvCxnSpPr>
        <p:spPr>
          <a:xfrm>
            <a:off x="1450755" y="1043375"/>
            <a:ext cx="6999560" cy="5224769"/>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D7DF0D40-E197-4444-A787-38BD962DA3A6}"/>
              </a:ext>
            </a:extLst>
          </p:cNvPr>
          <p:cNvSpPr txBox="1"/>
          <p:nvPr/>
        </p:nvSpPr>
        <p:spPr>
          <a:xfrm>
            <a:off x="2406063" y="1027754"/>
            <a:ext cx="1688769" cy="555924"/>
          </a:xfrm>
          <a:prstGeom prst="rect">
            <a:avLst/>
          </a:prstGeom>
          <a:noFill/>
        </p:spPr>
        <p:txBody>
          <a:bodyPr wrap="square" rtlCol="0">
            <a:spAutoFit/>
          </a:bodyPr>
          <a:lstStyle/>
          <a:p>
            <a:pPr marL="0" marR="0" lvl="0" indent="0" algn="l" defTabSz="868680" rtl="0" eaLnBrk="1" fontAlgn="auto" latinLnBrk="0" hangingPunct="1">
              <a:lnSpc>
                <a:spcPct val="100000"/>
              </a:lnSpc>
              <a:spcBef>
                <a:spcPts val="0"/>
              </a:spcBef>
              <a:spcAft>
                <a:spcPts val="600"/>
              </a:spcAft>
              <a:buClrTx/>
              <a:buSzTx/>
              <a:buFontTx/>
              <a:buNone/>
              <a:tabLst/>
              <a:defRPr/>
            </a:pPr>
            <a:r>
              <a:rPr kumimoji="0" lang="en-US" sz="3040" b="0" i="0" u="none" strike="noStrike" kern="1200" cap="none" spc="0" normalizeH="0" baseline="0" noProof="0">
                <a:ln>
                  <a:noFill/>
                </a:ln>
                <a:solidFill>
                  <a:srgbClr val="FF0000"/>
                </a:solidFill>
                <a:effectLst/>
                <a:uLnTx/>
                <a:uFillTx/>
                <a:latin typeface="Calibri" panose="020F0502020204030204"/>
                <a:ea typeface="+mn-ea"/>
                <a:cs typeface="+mn-cs"/>
              </a:rPr>
              <a:t>p &gt; 0.05</a:t>
            </a: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mn-cs"/>
            </a:endParaRPr>
          </a:p>
        </p:txBody>
      </p:sp>
      <p:sp>
        <p:nvSpPr>
          <p:cNvPr id="11" name="TextBox 10">
            <a:extLst>
              <a:ext uri="{FF2B5EF4-FFF2-40B4-BE49-F238E27FC236}">
                <a16:creationId xmlns:a16="http://schemas.microsoft.com/office/drawing/2014/main" id="{ED11DA6F-3097-4401-B88D-A6B4B0A67C23}"/>
              </a:ext>
            </a:extLst>
          </p:cNvPr>
          <p:cNvSpPr txBox="1"/>
          <p:nvPr/>
        </p:nvSpPr>
        <p:spPr>
          <a:xfrm>
            <a:off x="6227298" y="5844876"/>
            <a:ext cx="1688769" cy="555924"/>
          </a:xfrm>
          <a:prstGeom prst="rect">
            <a:avLst/>
          </a:prstGeom>
          <a:noFill/>
        </p:spPr>
        <p:txBody>
          <a:bodyPr wrap="square" rtlCol="0">
            <a:spAutoFit/>
          </a:bodyPr>
          <a:lstStyle/>
          <a:p>
            <a:pPr marL="0" marR="0" lvl="0" indent="0" algn="l" defTabSz="868680" rtl="0" eaLnBrk="1" fontAlgn="auto" latinLnBrk="0" hangingPunct="1">
              <a:lnSpc>
                <a:spcPct val="100000"/>
              </a:lnSpc>
              <a:spcBef>
                <a:spcPts val="0"/>
              </a:spcBef>
              <a:spcAft>
                <a:spcPts val="600"/>
              </a:spcAft>
              <a:buClrTx/>
              <a:buSzTx/>
              <a:buFontTx/>
              <a:buNone/>
              <a:tabLst/>
              <a:defRPr/>
            </a:pPr>
            <a:r>
              <a:rPr kumimoji="0" lang="en-US" sz="3040" b="0" i="0" u="none" strike="noStrike" kern="1200" cap="none" spc="0" normalizeH="0" baseline="0" noProof="0">
                <a:ln>
                  <a:noFill/>
                </a:ln>
                <a:solidFill>
                  <a:srgbClr val="00B050"/>
                </a:solidFill>
                <a:effectLst/>
                <a:uLnTx/>
                <a:uFillTx/>
                <a:latin typeface="Calibri" panose="020F0502020204030204"/>
                <a:ea typeface="+mn-ea"/>
                <a:cs typeface="+mn-cs"/>
              </a:rPr>
              <a:t>p &lt; 0.05</a:t>
            </a:r>
            <a:endParaRPr kumimoji="0" lang="en-US" sz="3200" b="0" i="0" u="none" strike="noStrike" kern="1200" cap="none" spc="0" normalizeH="0" baseline="0" noProof="0">
              <a:ln>
                <a:noFill/>
              </a:ln>
              <a:solidFill>
                <a:srgbClr val="00B050"/>
              </a:solidFill>
              <a:effectLst/>
              <a:uLnTx/>
              <a:uFillTx/>
              <a:latin typeface="Calibri" panose="020F0502020204030204"/>
              <a:ea typeface="+mn-ea"/>
              <a:cs typeface="+mn-cs"/>
            </a:endParaRPr>
          </a:p>
        </p:txBody>
      </p:sp>
      <p:sp>
        <p:nvSpPr>
          <p:cNvPr id="4" name="TextBox 3">
            <a:extLst>
              <a:ext uri="{FF2B5EF4-FFF2-40B4-BE49-F238E27FC236}">
                <a16:creationId xmlns:a16="http://schemas.microsoft.com/office/drawing/2014/main" id="{34E0C6A6-1B44-E953-077C-FD5CC04BE0E4}"/>
              </a:ext>
            </a:extLst>
          </p:cNvPr>
          <p:cNvSpPr txBox="1"/>
          <p:nvPr/>
        </p:nvSpPr>
        <p:spPr>
          <a:xfrm>
            <a:off x="5585963" y="457200"/>
            <a:ext cx="5155282" cy="2729978"/>
          </a:xfrm>
          <a:prstGeom prst="rect">
            <a:avLst/>
          </a:prstGeom>
          <a:noFill/>
        </p:spPr>
        <p:txBody>
          <a:bodyPr wrap="square" rtlCol="0">
            <a:spAutoFit/>
          </a:bodyPr>
          <a:lstStyle/>
          <a:p>
            <a:pPr marL="0" marR="0" lvl="0" indent="0" algn="l" defTabSz="868680" rtl="0" eaLnBrk="1" fontAlgn="auto" latinLnBrk="0" hangingPunct="1">
              <a:lnSpc>
                <a:spcPct val="100000"/>
              </a:lnSpc>
              <a:spcBef>
                <a:spcPts val="0"/>
              </a:spcBef>
              <a:spcAft>
                <a:spcPts val="600"/>
              </a:spcAft>
              <a:buClrTx/>
              <a:buSzTx/>
              <a:buFontTx/>
              <a:buNone/>
              <a:tabLst/>
              <a:defRPr/>
            </a:pPr>
            <a:r>
              <a:rPr kumimoji="0" lang="en-US" sz="3420" b="0" i="0" u="none" strike="noStrike" kern="1200" cap="none" spc="0" normalizeH="0" baseline="0" noProof="0" dirty="0">
                <a:ln>
                  <a:noFill/>
                </a:ln>
                <a:solidFill>
                  <a:prstClr val="black"/>
                </a:solidFill>
                <a:effectLst/>
                <a:uLnTx/>
                <a:uFillTx/>
                <a:latin typeface="Calibri" panose="020F0502020204030204"/>
                <a:ea typeface="+mn-ea"/>
                <a:cs typeface="+mn-cs"/>
              </a:rPr>
              <a:t>How about this boundary?</a:t>
            </a:r>
          </a:p>
          <a:p>
            <a:pPr marL="0" marR="0" lvl="0" indent="0" algn="l" defTabSz="868680" rtl="0" eaLnBrk="1" fontAlgn="auto" latinLnBrk="0" hangingPunct="1">
              <a:lnSpc>
                <a:spcPct val="100000"/>
              </a:lnSpc>
              <a:spcBef>
                <a:spcPts val="0"/>
              </a:spcBef>
              <a:spcAft>
                <a:spcPts val="600"/>
              </a:spcAft>
              <a:buClrTx/>
              <a:buSzTx/>
              <a:buFontTx/>
              <a:buNone/>
              <a:tabLst/>
              <a:defRPr/>
            </a:pPr>
            <a:endParaRPr kumimoji="0" lang="en-US" sz="266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868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 it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arbitrary?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 </a:t>
            </a:r>
          </a:p>
          <a:p>
            <a:pPr marL="0" marR="0" lvl="0" indent="0" algn="l" defTabSz="868680" rtl="0" eaLnBrk="1" fontAlgn="auto" latinLnBrk="0" hangingPunct="1">
              <a:lnSpc>
                <a:spcPct val="100000"/>
              </a:lnSpc>
              <a:spcBef>
                <a:spcPts val="0"/>
              </a:spcBef>
              <a:spcAft>
                <a:spcPts val="600"/>
              </a:spcAft>
              <a:buClrTx/>
              <a:buSzTx/>
              <a:buFontTx/>
              <a:buNone/>
              <a:tabLst/>
              <a:defRPr/>
            </a:pPr>
            <a:endParaRPr kumimoji="0" lang="en-US" sz="266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868680" rtl="0" eaLnBrk="1" fontAlgn="auto" latinLnBrk="0" hangingPunct="1">
              <a:lnSpc>
                <a:spcPct val="100000"/>
              </a:lnSpc>
              <a:spcBef>
                <a:spcPts val="0"/>
              </a:spcBef>
              <a:spcAft>
                <a:spcPts val="60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Is it </a:t>
            </a:r>
            <a:r>
              <a:rPr kumimoji="0" lang="en-US" sz="3200" b="0" i="1" u="none" strike="noStrike" kern="1200" cap="none" spc="0" normalizeH="0" baseline="0" noProof="0" dirty="0">
                <a:ln>
                  <a:noFill/>
                </a:ln>
                <a:solidFill>
                  <a:prstClr val="black"/>
                </a:solidFill>
                <a:effectLst/>
                <a:uLnTx/>
                <a:uFillTx/>
                <a:latin typeface="Calibri" panose="020F0502020204030204"/>
                <a:ea typeface="+mn-ea"/>
                <a:cs typeface="+mn-cs"/>
              </a:rPr>
              <a:t>necessary</a:t>
            </a: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a:t>
            </a:r>
          </a:p>
        </p:txBody>
      </p:sp>
    </p:spTree>
    <p:extLst>
      <p:ext uri="{BB962C8B-B14F-4D97-AF65-F5344CB8AC3E}">
        <p14:creationId xmlns:p14="http://schemas.microsoft.com/office/powerpoint/2010/main" val="22927517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E63895-CF2E-4FB9-9718-F44F7C5B2513}"/>
              </a:ext>
            </a:extLst>
          </p:cNvPr>
          <p:cNvSpPr txBox="1"/>
          <p:nvPr/>
        </p:nvSpPr>
        <p:spPr>
          <a:xfrm>
            <a:off x="1371597" y="348865"/>
            <a:ext cx="10044023" cy="877729"/>
          </a:xfrm>
          <a:prstGeom prst="rect">
            <a:avLst/>
          </a:prstGeom>
        </p:spPr>
        <p:txBody>
          <a:bodyPr vert="horz" lIns="91440" tIns="45720" rIns="91440" bIns="45720" rtlCol="0" anchor="ctr">
            <a:noAutofit/>
          </a:body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Calibri Light" panose="020F0302020204030204"/>
                <a:ea typeface="+mn-ea"/>
                <a:cs typeface="+mn-cs"/>
              </a:rPr>
              <a:t>Landing outside THIS boundary also produces a very different outcome than landing inside</a:t>
            </a:r>
          </a:p>
        </p:txBody>
      </p:sp>
      <p:cxnSp>
        <p:nvCxnSpPr>
          <p:cNvPr id="7" name="Straight Connector 6">
            <a:extLst>
              <a:ext uri="{FF2B5EF4-FFF2-40B4-BE49-F238E27FC236}">
                <a16:creationId xmlns:a16="http://schemas.microsoft.com/office/drawing/2014/main" id="{C3F8111F-DAD3-4805-91D1-222A61157F31}"/>
              </a:ext>
            </a:extLst>
          </p:cNvPr>
          <p:cNvCxnSpPr>
            <a:cxnSpLocks/>
          </p:cNvCxnSpPr>
          <p:nvPr/>
        </p:nvCxnSpPr>
        <p:spPr>
          <a:xfrm>
            <a:off x="3190672" y="1877438"/>
            <a:ext cx="6147881" cy="4631697"/>
          </a:xfrm>
          <a:prstGeom prst="line">
            <a:avLst/>
          </a:prstGeom>
          <a:ln w="38100">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D7DF0D40-E197-4444-A787-38BD962DA3A6}"/>
              </a:ext>
            </a:extLst>
          </p:cNvPr>
          <p:cNvSpPr txBox="1"/>
          <p:nvPr/>
        </p:nvSpPr>
        <p:spPr>
          <a:xfrm>
            <a:off x="4166578" y="2112579"/>
            <a:ext cx="1317815" cy="456728"/>
          </a:xfrm>
          <a:prstGeom prst="rect">
            <a:avLst/>
          </a:prstGeom>
          <a:noFill/>
        </p:spPr>
        <p:txBody>
          <a:bodyPr wrap="square" rtlCol="0">
            <a:spAutoFit/>
          </a:bodyPr>
          <a:lstStyle/>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368" b="0" i="0" u="none" strike="noStrike" kern="1200" cap="none" spc="0" normalizeH="0" baseline="0" noProof="0">
                <a:ln>
                  <a:noFill/>
                </a:ln>
                <a:solidFill>
                  <a:srgbClr val="B30000"/>
                </a:solidFill>
                <a:effectLst/>
                <a:uLnTx/>
                <a:uFillTx/>
                <a:latin typeface="Calibri" panose="020F0502020204030204"/>
                <a:ea typeface="+mn-ea"/>
                <a:cs typeface="Arial" panose="020B0604020202020204" pitchFamily="34" charset="0"/>
              </a:rPr>
              <a:t>p &gt; 0.05</a:t>
            </a: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endParaRPr>
          </a:p>
        </p:txBody>
      </p:sp>
      <p:sp>
        <p:nvSpPr>
          <p:cNvPr id="11" name="TextBox 10">
            <a:extLst>
              <a:ext uri="{FF2B5EF4-FFF2-40B4-BE49-F238E27FC236}">
                <a16:creationId xmlns:a16="http://schemas.microsoft.com/office/drawing/2014/main" id="{ED11DA6F-3097-4401-B88D-A6B4B0A67C23}"/>
              </a:ext>
            </a:extLst>
          </p:cNvPr>
          <p:cNvSpPr txBox="1"/>
          <p:nvPr/>
        </p:nvSpPr>
        <p:spPr>
          <a:xfrm>
            <a:off x="7148443" y="5871574"/>
            <a:ext cx="1317815" cy="456728"/>
          </a:xfrm>
          <a:prstGeom prst="rect">
            <a:avLst/>
          </a:prstGeom>
          <a:noFill/>
        </p:spPr>
        <p:txBody>
          <a:bodyPr wrap="square" rtlCol="0">
            <a:spAutoFit/>
          </a:bodyPr>
          <a:lstStyle/>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368" b="0" i="0" u="none" strike="noStrike" kern="1200" cap="none" spc="0" normalizeH="0" baseline="0" noProof="0">
                <a:ln>
                  <a:noFill/>
                </a:ln>
                <a:solidFill>
                  <a:srgbClr val="006500"/>
                </a:solidFill>
                <a:effectLst/>
                <a:uLnTx/>
                <a:uFillTx/>
                <a:latin typeface="Calibri" panose="020F0502020204030204"/>
                <a:ea typeface="+mn-ea"/>
                <a:cs typeface="Arial" panose="020B0604020202020204" pitchFamily="34" charset="0"/>
              </a:rPr>
              <a:t>p &lt; 0.05</a:t>
            </a:r>
            <a:endParaRPr kumimoji="0" lang="en-US" sz="3200" b="0" i="0" u="none" strike="noStrike" kern="1200" cap="none" spc="0" normalizeH="0" baseline="0" noProof="0">
              <a:ln>
                <a:noFill/>
              </a:ln>
              <a:solidFill>
                <a:srgbClr val="00B050"/>
              </a:solidFill>
              <a:effectLst/>
              <a:uLnTx/>
              <a:uFillTx/>
              <a:latin typeface="Calibri" panose="020F0502020204030204"/>
              <a:ea typeface="+mn-ea"/>
              <a:cs typeface="Arial" panose="020B0604020202020204" pitchFamily="34" charset="0"/>
            </a:endParaRPr>
          </a:p>
        </p:txBody>
      </p:sp>
      <p:sp>
        <p:nvSpPr>
          <p:cNvPr id="2" name="TextBox 1">
            <a:extLst>
              <a:ext uri="{FF2B5EF4-FFF2-40B4-BE49-F238E27FC236}">
                <a16:creationId xmlns:a16="http://schemas.microsoft.com/office/drawing/2014/main" id="{35C2F0B8-1940-4E1B-BCAB-5CD6B7471026}"/>
              </a:ext>
            </a:extLst>
          </p:cNvPr>
          <p:cNvSpPr txBox="1"/>
          <p:nvPr/>
        </p:nvSpPr>
        <p:spPr>
          <a:xfrm>
            <a:off x="1906621" y="3989492"/>
            <a:ext cx="3885143" cy="2246769"/>
          </a:xfrm>
          <a:prstGeom prst="rect">
            <a:avLst/>
          </a:prstGeom>
          <a:noFill/>
          <a:ln>
            <a:solidFill>
              <a:schemeClr val="accent1"/>
            </a:solidFill>
          </a:ln>
        </p:spPr>
        <p:txBody>
          <a:bodyPr wrap="square" rtlCol="0">
            <a:spAutoFit/>
          </a:bodyPr>
          <a:lstStyle/>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True?</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Scientifically meaningful?</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Meritorious?</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Deserving of publication?</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Worth more attention?</a:t>
            </a:r>
            <a:endPar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7E44440C-5CBA-4013-A4F7-124BB04BCAB8}"/>
              </a:ext>
            </a:extLst>
          </p:cNvPr>
          <p:cNvSpPr txBox="1"/>
          <p:nvPr/>
        </p:nvSpPr>
        <p:spPr>
          <a:xfrm>
            <a:off x="6707609" y="2112579"/>
            <a:ext cx="4241822" cy="2246769"/>
          </a:xfrm>
          <a:prstGeom prst="rect">
            <a:avLst/>
          </a:prstGeom>
          <a:noFill/>
          <a:ln>
            <a:solidFill>
              <a:schemeClr val="accent1"/>
            </a:solidFill>
          </a:ln>
        </p:spPr>
        <p:txBody>
          <a:bodyPr wrap="square" rtlCol="0">
            <a:spAutoFit/>
          </a:bodyPr>
          <a:lstStyle/>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Not true?</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Scientifically meaningless?</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Unmeritorious?</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Not deserving of publication?</a:t>
            </a:r>
          </a:p>
          <a:p>
            <a:pPr marL="0" marR="0" lvl="0" indent="0" algn="l" defTabSz="676656"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Not worth more attention?</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05017836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E63895-CF2E-4FB9-9718-F44F7C5B2513}"/>
              </a:ext>
            </a:extLst>
          </p:cNvPr>
          <p:cNvSpPr txBox="1"/>
          <p:nvPr/>
        </p:nvSpPr>
        <p:spPr>
          <a:xfrm>
            <a:off x="586478" y="1683756"/>
            <a:ext cx="3115265" cy="2396359"/>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rPr>
              <a:t>THIS boundary is </a:t>
            </a:r>
            <a:r>
              <a:rPr kumimoji="0" lang="en-US" sz="3700" b="0" i="1" u="none" strike="noStrike" kern="1200" cap="none" spc="0" normalizeH="0" baseline="0" noProof="0">
                <a:ln>
                  <a:noFill/>
                </a:ln>
                <a:solidFill>
                  <a:srgbClr val="FFFFFF"/>
                </a:solidFill>
                <a:effectLst/>
                <a:uLnTx/>
                <a:uFillTx/>
                <a:latin typeface="Calibri Light" panose="020F0302020204030204"/>
                <a:ea typeface="+mn-ea"/>
                <a:cs typeface="+mn-cs"/>
              </a:rPr>
              <a:t>arbitrary</a:t>
            </a:r>
            <a:r>
              <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rPr>
              <a:t>, but it is </a:t>
            </a:r>
            <a:r>
              <a:rPr kumimoji="0" lang="en-US" sz="3700" b="0" i="1" u="none" strike="noStrike" kern="1200" cap="none" spc="0" normalizeH="0" baseline="0" noProof="0">
                <a:ln>
                  <a:noFill/>
                </a:ln>
                <a:solidFill>
                  <a:srgbClr val="FFFFFF"/>
                </a:solidFill>
                <a:effectLst/>
                <a:uLnTx/>
                <a:uFillTx/>
                <a:latin typeface="Calibri Light" panose="020F0302020204030204"/>
                <a:ea typeface="+mn-ea"/>
                <a:cs typeface="+mn-cs"/>
              </a:rPr>
              <a:t>unnecessary </a:t>
            </a:r>
            <a:r>
              <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rPr>
              <a:t> </a:t>
            </a:r>
          </a:p>
        </p:txBody>
      </p:sp>
      <p:cxnSp>
        <p:nvCxnSpPr>
          <p:cNvPr id="7" name="Straight Connector 6">
            <a:extLst>
              <a:ext uri="{FF2B5EF4-FFF2-40B4-BE49-F238E27FC236}">
                <a16:creationId xmlns:a16="http://schemas.microsoft.com/office/drawing/2014/main" id="{C3F8111F-DAD3-4805-91D1-222A61157F31}"/>
              </a:ext>
            </a:extLst>
          </p:cNvPr>
          <p:cNvCxnSpPr>
            <a:cxnSpLocks/>
          </p:cNvCxnSpPr>
          <p:nvPr/>
        </p:nvCxnSpPr>
        <p:spPr>
          <a:xfrm>
            <a:off x="4961106" y="921716"/>
            <a:ext cx="6721813" cy="501456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D7DF0D40-E197-4444-A787-38BD962DA3A6}"/>
              </a:ext>
            </a:extLst>
          </p:cNvPr>
          <p:cNvSpPr txBox="1"/>
          <p:nvPr/>
        </p:nvSpPr>
        <p:spPr>
          <a:xfrm>
            <a:off x="6712955" y="1680474"/>
            <a:ext cx="1441213" cy="461665"/>
          </a:xfrm>
          <a:prstGeom prst="rect">
            <a:avLst/>
          </a:prstGeom>
          <a:noFill/>
        </p:spPr>
        <p:txBody>
          <a:bodyPr wrap="square" rtlCol="0">
            <a:spAutoFit/>
          </a:bodyPr>
          <a:lstStyle/>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p &gt; 0.05</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
        <p:nvSpPr>
          <p:cNvPr id="11" name="TextBox 10">
            <a:extLst>
              <a:ext uri="{FF2B5EF4-FFF2-40B4-BE49-F238E27FC236}">
                <a16:creationId xmlns:a16="http://schemas.microsoft.com/office/drawing/2014/main" id="{ED11DA6F-3097-4401-B88D-A6B4B0A67C23}"/>
              </a:ext>
            </a:extLst>
          </p:cNvPr>
          <p:cNvSpPr txBox="1"/>
          <p:nvPr/>
        </p:nvSpPr>
        <p:spPr>
          <a:xfrm>
            <a:off x="8973198" y="4902486"/>
            <a:ext cx="1425216" cy="461665"/>
          </a:xfrm>
          <a:prstGeom prst="rect">
            <a:avLst/>
          </a:prstGeom>
          <a:noFill/>
        </p:spPr>
        <p:txBody>
          <a:bodyPr wrap="square" rtlCol="0">
            <a:spAutoFit/>
          </a:bodyPr>
          <a:lstStyle/>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p &lt; 0.05</a:t>
            </a:r>
            <a:endPar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2" name="TextBox 1">
            <a:extLst>
              <a:ext uri="{FF2B5EF4-FFF2-40B4-BE49-F238E27FC236}">
                <a16:creationId xmlns:a16="http://schemas.microsoft.com/office/drawing/2014/main" id="{35C2F0B8-1940-4E1B-BCAB-5CD6B7471026}"/>
              </a:ext>
            </a:extLst>
          </p:cNvPr>
          <p:cNvSpPr txBox="1"/>
          <p:nvPr/>
        </p:nvSpPr>
        <p:spPr>
          <a:xfrm>
            <a:off x="4248273" y="2784564"/>
            <a:ext cx="3200927" cy="3862596"/>
          </a:xfrm>
          <a:prstGeom prst="rect">
            <a:avLst/>
          </a:prstGeom>
          <a:noFill/>
          <a:ln>
            <a:solidFill>
              <a:schemeClr val="accent1"/>
            </a:solidFill>
          </a:ln>
        </p:spPr>
        <p:txBody>
          <a:bodyPr wrap="square" rtlCol="0">
            <a:spAutoFit/>
          </a:bodyPr>
          <a:lstStyle/>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Unnecessary</a:t>
            </a: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a:t>
            </a:r>
          </a:p>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“Significant” does not mean that an observed effect is not due to chance. It also does not mean that the effect is real, genuine, important, true, or any of the other common misinterpretations. </a:t>
            </a:r>
            <a:endPar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7E44440C-5CBA-4013-A4F7-124BB04BCAB8}"/>
              </a:ext>
            </a:extLst>
          </p:cNvPr>
          <p:cNvSpPr txBox="1"/>
          <p:nvPr/>
        </p:nvSpPr>
        <p:spPr>
          <a:xfrm>
            <a:off x="8700698" y="921716"/>
            <a:ext cx="3160046" cy="2754600"/>
          </a:xfrm>
          <a:prstGeom prst="rect">
            <a:avLst/>
          </a:prstGeom>
          <a:noFill/>
          <a:ln>
            <a:solidFill>
              <a:schemeClr val="accent1"/>
            </a:solidFill>
          </a:ln>
        </p:spPr>
        <p:txBody>
          <a:bodyPr wrap="square" rtlCol="0">
            <a:spAutoFit/>
          </a:bodyPr>
          <a:lstStyle/>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Arbitrary</a:t>
            </a: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a:t>
            </a:r>
          </a:p>
          <a:p>
            <a:pPr marL="0" marR="0" lvl="0" indent="0" algn="l" defTabSz="57607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The boundary does not represent a consensus perspective on what indicates “merit” but is a convenience based on history.</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3068681370"/>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Rectangle 19">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2" name="Rectangle 21">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4" name="Freeform: Shape 23">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6" name="Rectangle 25">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TextBox 8">
            <a:extLst>
              <a:ext uri="{FF2B5EF4-FFF2-40B4-BE49-F238E27FC236}">
                <a16:creationId xmlns:a16="http://schemas.microsoft.com/office/drawing/2014/main" id="{E0E63895-CF2E-4FB9-9718-F44F7C5B2513}"/>
              </a:ext>
            </a:extLst>
          </p:cNvPr>
          <p:cNvSpPr txBox="1"/>
          <p:nvPr/>
        </p:nvSpPr>
        <p:spPr>
          <a:xfrm>
            <a:off x="586478" y="1683756"/>
            <a:ext cx="3115265" cy="2396359"/>
          </a:xfrm>
          <a:prstGeom prst="rect">
            <a:avLst/>
          </a:prstGeom>
        </p:spPr>
        <p:txBody>
          <a:bodyPr vert="horz" lIns="91440" tIns="45720" rIns="91440" bIns="45720" rtlCol="0" anchor="b">
            <a:normAutofit/>
          </a:bodyPr>
          <a:lstStyle/>
          <a:p>
            <a:pPr marL="0" marR="0" lvl="0" indent="0" algn="r" defTabSz="914400" rtl="0" eaLnBrk="1" fontAlgn="auto" latinLnBrk="0" hangingPunct="1">
              <a:lnSpc>
                <a:spcPct val="90000"/>
              </a:lnSpc>
              <a:spcBef>
                <a:spcPct val="0"/>
              </a:spcBef>
              <a:spcAft>
                <a:spcPts val="600"/>
              </a:spcAft>
              <a:buClrTx/>
              <a:buSzTx/>
              <a:buFontTx/>
              <a:buNone/>
              <a:tabLst/>
              <a:defRPr/>
            </a:pPr>
            <a:r>
              <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rPr>
              <a:t>THIS boundary is </a:t>
            </a:r>
            <a:r>
              <a:rPr kumimoji="0" lang="en-US" sz="3700" b="0" i="1" u="none" strike="noStrike" kern="1200" cap="none" spc="0" normalizeH="0" baseline="0" noProof="0">
                <a:ln>
                  <a:noFill/>
                </a:ln>
                <a:solidFill>
                  <a:srgbClr val="FFFFFF"/>
                </a:solidFill>
                <a:effectLst/>
                <a:uLnTx/>
                <a:uFillTx/>
                <a:latin typeface="Calibri Light" panose="020F0302020204030204"/>
                <a:ea typeface="+mn-ea"/>
                <a:cs typeface="+mn-cs"/>
              </a:rPr>
              <a:t>arbitrary</a:t>
            </a:r>
            <a:r>
              <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rPr>
              <a:t>, but it is </a:t>
            </a:r>
            <a:r>
              <a:rPr kumimoji="0" lang="en-US" sz="3700" b="0" i="1" u="none" strike="noStrike" kern="1200" cap="none" spc="0" normalizeH="0" baseline="0" noProof="0">
                <a:ln>
                  <a:noFill/>
                </a:ln>
                <a:solidFill>
                  <a:srgbClr val="FFFFFF"/>
                </a:solidFill>
                <a:effectLst/>
                <a:uLnTx/>
                <a:uFillTx/>
                <a:latin typeface="Calibri Light" panose="020F0302020204030204"/>
                <a:ea typeface="+mn-ea"/>
                <a:cs typeface="+mn-cs"/>
              </a:rPr>
              <a:t>unnecessary </a:t>
            </a:r>
            <a:r>
              <a:rPr kumimoji="0" lang="en-US" sz="3700" b="0" i="0" u="none" strike="noStrike" kern="1200" cap="none" spc="0" normalizeH="0" baseline="0" noProof="0">
                <a:ln>
                  <a:noFill/>
                </a:ln>
                <a:solidFill>
                  <a:srgbClr val="FFFFFF"/>
                </a:solidFill>
                <a:effectLst/>
                <a:uLnTx/>
                <a:uFillTx/>
                <a:latin typeface="Calibri Light" panose="020F0302020204030204"/>
                <a:ea typeface="+mn-ea"/>
                <a:cs typeface="+mn-cs"/>
              </a:rPr>
              <a:t> </a:t>
            </a:r>
          </a:p>
        </p:txBody>
      </p:sp>
      <p:cxnSp>
        <p:nvCxnSpPr>
          <p:cNvPr id="7" name="Straight Connector 6">
            <a:extLst>
              <a:ext uri="{FF2B5EF4-FFF2-40B4-BE49-F238E27FC236}">
                <a16:creationId xmlns:a16="http://schemas.microsoft.com/office/drawing/2014/main" id="{C3F8111F-DAD3-4805-91D1-222A61157F31}"/>
              </a:ext>
            </a:extLst>
          </p:cNvPr>
          <p:cNvCxnSpPr>
            <a:cxnSpLocks/>
          </p:cNvCxnSpPr>
          <p:nvPr/>
        </p:nvCxnSpPr>
        <p:spPr>
          <a:xfrm>
            <a:off x="4902740" y="894945"/>
            <a:ext cx="6566171" cy="4912468"/>
          </a:xfrm>
          <a:prstGeom prst="line">
            <a:avLst/>
          </a:prstGeom>
          <a:ln w="28575">
            <a:solidFill>
              <a:srgbClr val="FF0000"/>
            </a:solidFill>
          </a:ln>
        </p:spPr>
        <p:style>
          <a:lnRef idx="3">
            <a:schemeClr val="accent2"/>
          </a:lnRef>
          <a:fillRef idx="0">
            <a:schemeClr val="accent2"/>
          </a:fillRef>
          <a:effectRef idx="2">
            <a:schemeClr val="accent2"/>
          </a:effectRef>
          <a:fontRef idx="minor">
            <a:schemeClr val="tx1"/>
          </a:fontRef>
        </p:style>
      </p:cxnSp>
      <p:sp>
        <p:nvSpPr>
          <p:cNvPr id="8" name="TextBox 7">
            <a:extLst>
              <a:ext uri="{FF2B5EF4-FFF2-40B4-BE49-F238E27FC236}">
                <a16:creationId xmlns:a16="http://schemas.microsoft.com/office/drawing/2014/main" id="{D7DF0D40-E197-4444-A787-38BD962DA3A6}"/>
              </a:ext>
            </a:extLst>
          </p:cNvPr>
          <p:cNvSpPr txBox="1"/>
          <p:nvPr/>
        </p:nvSpPr>
        <p:spPr>
          <a:xfrm>
            <a:off x="6309707" y="1388458"/>
            <a:ext cx="1313125" cy="451790"/>
          </a:xfrm>
          <a:prstGeom prst="rect">
            <a:avLst/>
          </a:prstGeom>
          <a:noFill/>
        </p:spPr>
        <p:txBody>
          <a:bodyPr wrap="square" rtlCol="0">
            <a:spAutoFit/>
          </a:bodyPr>
          <a:lstStyle/>
          <a:p>
            <a:pPr marL="0" marR="0" lvl="0" indent="0" algn="l" defTabSz="667512" rtl="0" eaLnBrk="1" fontAlgn="auto" latinLnBrk="0" hangingPunct="1">
              <a:lnSpc>
                <a:spcPct val="100000"/>
              </a:lnSpc>
              <a:spcBef>
                <a:spcPts val="0"/>
              </a:spcBef>
              <a:spcAft>
                <a:spcPts val="600"/>
              </a:spcAft>
              <a:buClrTx/>
              <a:buSzTx/>
              <a:buFontTx/>
              <a:buNone/>
              <a:tabLst/>
              <a:defRPr/>
            </a:pPr>
            <a:r>
              <a:rPr kumimoji="0" lang="en-US" sz="2336" b="0" i="0" u="none" strike="noStrike" kern="1200" cap="none" spc="0" normalizeH="0" baseline="0" noProof="0">
                <a:ln>
                  <a:noFill/>
                </a:ln>
                <a:solidFill>
                  <a:srgbClr val="B30000"/>
                </a:solidFill>
                <a:effectLst/>
                <a:uLnTx/>
                <a:uFillTx/>
                <a:latin typeface="Calibri" panose="020F0502020204030204"/>
                <a:ea typeface="+mn-ea"/>
                <a:cs typeface="Arial" panose="020B0604020202020204" pitchFamily="34" charset="0"/>
              </a:rPr>
              <a:t>p &gt; 0.05</a:t>
            </a:r>
            <a:endParaRPr kumimoji="0" lang="en-US" sz="3200" b="0" i="0" u="none" strike="noStrike" kern="1200" cap="none" spc="0" normalizeH="0" baseline="0" noProof="0">
              <a:ln>
                <a:noFill/>
              </a:ln>
              <a:solidFill>
                <a:srgbClr val="FF0000"/>
              </a:solidFill>
              <a:effectLst/>
              <a:uLnTx/>
              <a:uFillTx/>
              <a:latin typeface="Calibri" panose="020F0502020204030204"/>
              <a:ea typeface="+mn-ea"/>
              <a:cs typeface="Arial" panose="020B0604020202020204" pitchFamily="34" charset="0"/>
            </a:endParaRPr>
          </a:p>
        </p:txBody>
      </p:sp>
      <p:sp>
        <p:nvSpPr>
          <p:cNvPr id="11" name="TextBox 10">
            <a:extLst>
              <a:ext uri="{FF2B5EF4-FFF2-40B4-BE49-F238E27FC236}">
                <a16:creationId xmlns:a16="http://schemas.microsoft.com/office/drawing/2014/main" id="{ED11DA6F-3097-4401-B88D-A6B4B0A67C23}"/>
              </a:ext>
            </a:extLst>
          </p:cNvPr>
          <p:cNvSpPr txBox="1"/>
          <p:nvPr/>
        </p:nvSpPr>
        <p:spPr>
          <a:xfrm>
            <a:off x="9280959" y="5134075"/>
            <a:ext cx="1313125" cy="451790"/>
          </a:xfrm>
          <a:prstGeom prst="rect">
            <a:avLst/>
          </a:prstGeom>
          <a:noFill/>
        </p:spPr>
        <p:txBody>
          <a:bodyPr wrap="square" rtlCol="0">
            <a:spAutoFit/>
          </a:bodyPr>
          <a:lstStyle/>
          <a:p>
            <a:pPr marL="0" marR="0" lvl="0" indent="0" algn="l" defTabSz="667512" rtl="0" eaLnBrk="1" fontAlgn="auto" latinLnBrk="0" hangingPunct="1">
              <a:lnSpc>
                <a:spcPct val="100000"/>
              </a:lnSpc>
              <a:spcBef>
                <a:spcPts val="0"/>
              </a:spcBef>
              <a:spcAft>
                <a:spcPts val="600"/>
              </a:spcAft>
              <a:buClrTx/>
              <a:buSzTx/>
              <a:buFontTx/>
              <a:buNone/>
              <a:tabLst/>
              <a:defRPr/>
            </a:pPr>
            <a:r>
              <a:rPr kumimoji="0" lang="en-US" sz="2336" b="0" i="0" u="none" strike="noStrike" kern="1200" cap="none" spc="0" normalizeH="0" baseline="0" noProof="0">
                <a:ln>
                  <a:noFill/>
                </a:ln>
                <a:solidFill>
                  <a:srgbClr val="006500"/>
                </a:solidFill>
                <a:effectLst/>
                <a:uLnTx/>
                <a:uFillTx/>
                <a:latin typeface="Calibri" panose="020F0502020204030204"/>
                <a:ea typeface="+mn-ea"/>
                <a:cs typeface="Arial" panose="020B0604020202020204" pitchFamily="34" charset="0"/>
              </a:rPr>
              <a:t>p &lt; 0.05</a:t>
            </a:r>
            <a:endParaRPr kumimoji="0" lang="en-US" sz="3200" b="0" i="0" u="none" strike="noStrike" kern="1200" cap="none" spc="0" normalizeH="0" baseline="0" noProof="0">
              <a:ln>
                <a:noFill/>
              </a:ln>
              <a:solidFill>
                <a:srgbClr val="00B050"/>
              </a:solidFill>
              <a:effectLst/>
              <a:uLnTx/>
              <a:uFillTx/>
              <a:latin typeface="Calibri" panose="020F0502020204030204"/>
              <a:ea typeface="+mn-ea"/>
              <a:cs typeface="Arial" panose="020B0604020202020204" pitchFamily="34" charset="0"/>
            </a:endParaRPr>
          </a:p>
        </p:txBody>
      </p:sp>
      <p:sp>
        <p:nvSpPr>
          <p:cNvPr id="2" name="TextBox 1">
            <a:extLst>
              <a:ext uri="{FF2B5EF4-FFF2-40B4-BE49-F238E27FC236}">
                <a16:creationId xmlns:a16="http://schemas.microsoft.com/office/drawing/2014/main" id="{35C2F0B8-1940-4E1B-BCAB-5CD6B7471026}"/>
              </a:ext>
            </a:extLst>
          </p:cNvPr>
          <p:cNvSpPr txBox="1"/>
          <p:nvPr/>
        </p:nvSpPr>
        <p:spPr>
          <a:xfrm>
            <a:off x="4487451" y="3258691"/>
            <a:ext cx="3441659" cy="2308324"/>
          </a:xfrm>
          <a:prstGeom prst="rect">
            <a:avLst/>
          </a:prstGeom>
          <a:noFill/>
          <a:ln>
            <a:solidFill>
              <a:schemeClr val="accent1"/>
            </a:solidFill>
          </a:ln>
        </p:spPr>
        <p:txBody>
          <a:bodyPr wrap="square" rtlCol="0">
            <a:spAutoFit/>
          </a:bodyPr>
          <a:lstStyle/>
          <a:p>
            <a:pPr marL="0" marR="0" lvl="0" indent="0" algn="l" defTabSz="66751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006500"/>
                </a:solidFill>
                <a:effectLst/>
                <a:uLnTx/>
                <a:uFillTx/>
                <a:latin typeface="Calibri" panose="020F0502020204030204"/>
                <a:ea typeface="+mn-ea"/>
                <a:cs typeface="Arial" panose="020B0604020202020204" pitchFamily="34" charset="0"/>
              </a:rPr>
              <a:t>A declaration of statistical significance does not convey anything useful beyond what is conveyed by the p-value itself. It adds no new evidence.</a:t>
            </a:r>
            <a:endParaRPr kumimoji="0" lang="en-US" sz="2400" b="0" i="0" u="none" strike="noStrike" kern="1200" cap="none" spc="0" normalizeH="0" baseline="0" noProof="0" dirty="0">
              <a:ln>
                <a:noFill/>
              </a:ln>
              <a:solidFill>
                <a:srgbClr val="00B050"/>
              </a:solidFill>
              <a:effectLst/>
              <a:uLnTx/>
              <a:uFillTx/>
              <a:latin typeface="Calibri" panose="020F0502020204030204"/>
              <a:ea typeface="+mn-ea"/>
              <a:cs typeface="Arial" panose="020B0604020202020204" pitchFamily="34" charset="0"/>
            </a:endParaRPr>
          </a:p>
        </p:txBody>
      </p:sp>
      <p:sp>
        <p:nvSpPr>
          <p:cNvPr id="6" name="TextBox 5">
            <a:extLst>
              <a:ext uri="{FF2B5EF4-FFF2-40B4-BE49-F238E27FC236}">
                <a16:creationId xmlns:a16="http://schemas.microsoft.com/office/drawing/2014/main" id="{7E44440C-5CBA-4013-A4F7-124BB04BCAB8}"/>
              </a:ext>
            </a:extLst>
          </p:cNvPr>
          <p:cNvSpPr txBox="1"/>
          <p:nvPr/>
        </p:nvSpPr>
        <p:spPr>
          <a:xfrm>
            <a:off x="8154168" y="887121"/>
            <a:ext cx="3522320" cy="2308324"/>
          </a:xfrm>
          <a:prstGeom prst="rect">
            <a:avLst/>
          </a:prstGeom>
          <a:noFill/>
          <a:ln>
            <a:solidFill>
              <a:schemeClr val="accent1"/>
            </a:solidFill>
          </a:ln>
        </p:spPr>
        <p:txBody>
          <a:bodyPr wrap="square" rtlCol="0">
            <a:spAutoFit/>
          </a:bodyPr>
          <a:lstStyle/>
          <a:p>
            <a:pPr marL="0" marR="0" lvl="0" indent="0" algn="l" defTabSz="667512" rtl="0" eaLnBrk="1" fontAlgn="auto" latinLnBrk="0" hangingPunct="1">
              <a:lnSpc>
                <a:spcPct val="100000"/>
              </a:lnSpc>
              <a:spcBef>
                <a:spcPts val="0"/>
              </a:spcBef>
              <a:spcAft>
                <a:spcPts val="600"/>
              </a:spcAft>
              <a:buClrTx/>
              <a:buSzTx/>
              <a:buFontTx/>
              <a:buNone/>
              <a:tabLst/>
              <a:defRPr/>
            </a:pPr>
            <a:r>
              <a:rPr kumimoji="0" lang="en-US" sz="2400" b="0" i="0" u="none" strike="noStrike" kern="1200" cap="none" spc="0" normalizeH="0" baseline="0" noProof="0" dirty="0">
                <a:ln>
                  <a:noFill/>
                </a:ln>
                <a:solidFill>
                  <a:srgbClr val="B30000"/>
                </a:solidFill>
                <a:effectLst/>
                <a:uLnTx/>
                <a:uFillTx/>
                <a:latin typeface="Calibri" panose="020F0502020204030204"/>
                <a:ea typeface="+mn-ea"/>
                <a:cs typeface="Arial" panose="020B0604020202020204" pitchFamily="34" charset="0"/>
              </a:rPr>
              <a:t>Declaration of statistical significance is usually an ending point and not just a starting point – leading to unreliable results and unwarranted claims.</a:t>
            </a: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4221649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2" name="Picture 11" descr="A car parked in a driveway&#10;&#10;Description automatically generated with low confidence">
            <a:extLst>
              <a:ext uri="{FF2B5EF4-FFF2-40B4-BE49-F238E27FC236}">
                <a16:creationId xmlns:a16="http://schemas.microsoft.com/office/drawing/2014/main" id="{69F657EE-8333-DCF6-325C-1D26D7763F36}"/>
              </a:ext>
            </a:extLst>
          </p:cNvPr>
          <p:cNvPicPr>
            <a:picLocks noChangeAspect="1"/>
          </p:cNvPicPr>
          <p:nvPr/>
        </p:nvPicPr>
        <p:blipFill rotWithShape="1">
          <a:blip r:embed="rId3"/>
          <a:srcRect l="2469" r="28476"/>
          <a:stretch/>
        </p:blipFill>
        <p:spPr>
          <a:xfrm>
            <a:off x="6176433" y="10"/>
            <a:ext cx="6015567" cy="3920034"/>
          </a:xfrm>
          <a:custGeom>
            <a:avLst/>
            <a:gdLst/>
            <a:ahLst/>
            <a:cxnLst/>
            <a:rect l="l" t="t" r="r" b="b"/>
            <a:pathLst>
              <a:path w="6015567" h="3920044">
                <a:moveTo>
                  <a:pt x="0" y="0"/>
                </a:moveTo>
                <a:lnTo>
                  <a:pt x="6015567" y="0"/>
                </a:lnTo>
                <a:lnTo>
                  <a:pt x="6015567" y="3920044"/>
                </a:lnTo>
                <a:lnTo>
                  <a:pt x="2469659" y="3920044"/>
                </a:lnTo>
                <a:lnTo>
                  <a:pt x="2469659" y="3103224"/>
                </a:lnTo>
                <a:lnTo>
                  <a:pt x="0" y="3103224"/>
                </a:lnTo>
                <a:close/>
              </a:path>
            </a:pathLst>
          </a:custGeom>
        </p:spPr>
      </p:pic>
      <p:pic>
        <p:nvPicPr>
          <p:cNvPr id="16" name="Picture 15" descr="A red car parked&#10;&#10;Description automatically generated with low confidence">
            <a:extLst>
              <a:ext uri="{FF2B5EF4-FFF2-40B4-BE49-F238E27FC236}">
                <a16:creationId xmlns:a16="http://schemas.microsoft.com/office/drawing/2014/main" id="{5C6C50EC-ED1A-DB77-FF95-881DE0A9181B}"/>
              </a:ext>
            </a:extLst>
          </p:cNvPr>
          <p:cNvPicPr>
            <a:picLocks noChangeAspect="1"/>
          </p:cNvPicPr>
          <p:nvPr/>
        </p:nvPicPr>
        <p:blipFill rotWithShape="1">
          <a:blip r:embed="rId4"/>
          <a:srcRect r="5846" b="-3"/>
          <a:stretch/>
        </p:blipFill>
        <p:spPr>
          <a:xfrm>
            <a:off x="20" y="4069976"/>
            <a:ext cx="3535311" cy="2788023"/>
          </a:xfrm>
          <a:prstGeom prst="rect">
            <a:avLst/>
          </a:prstGeom>
        </p:spPr>
      </p:pic>
      <p:pic>
        <p:nvPicPr>
          <p:cNvPr id="14" name="Picture 13" descr="A car with a person's face on it&#10;&#10;Description automatically generated with medium confidence">
            <a:extLst>
              <a:ext uri="{FF2B5EF4-FFF2-40B4-BE49-F238E27FC236}">
                <a16:creationId xmlns:a16="http://schemas.microsoft.com/office/drawing/2014/main" id="{EDACFE8D-4D9B-64F1-0082-526BE42070F9}"/>
              </a:ext>
            </a:extLst>
          </p:cNvPr>
          <p:cNvPicPr>
            <a:picLocks noChangeAspect="1"/>
          </p:cNvPicPr>
          <p:nvPr/>
        </p:nvPicPr>
        <p:blipFill rotWithShape="1">
          <a:blip r:embed="rId5"/>
          <a:srcRect l="28181" r="-3" b="-3"/>
          <a:stretch/>
        </p:blipFill>
        <p:spPr>
          <a:xfrm>
            <a:off x="3696199" y="3257176"/>
            <a:ext cx="4789093" cy="3600824"/>
          </a:xfrm>
          <a:prstGeom prst="rect">
            <a:avLst/>
          </a:prstGeom>
        </p:spPr>
      </p:pic>
      <p:pic>
        <p:nvPicPr>
          <p:cNvPr id="4" name="Picture 3" descr="A car on a road&#10;&#10;Description automatically generated with low confidence">
            <a:extLst>
              <a:ext uri="{FF2B5EF4-FFF2-40B4-BE49-F238E27FC236}">
                <a16:creationId xmlns:a16="http://schemas.microsoft.com/office/drawing/2014/main" id="{111F2733-1506-9D27-4F74-56A8A708F8D7}"/>
              </a:ext>
            </a:extLst>
          </p:cNvPr>
          <p:cNvPicPr>
            <a:picLocks noChangeAspect="1"/>
          </p:cNvPicPr>
          <p:nvPr/>
        </p:nvPicPr>
        <p:blipFill rotWithShape="1">
          <a:blip r:embed="rId6"/>
          <a:srcRect l="6457" r="6457" b="1"/>
          <a:stretch/>
        </p:blipFill>
        <p:spPr>
          <a:xfrm>
            <a:off x="1" y="10"/>
            <a:ext cx="6015567" cy="3920034"/>
          </a:xfrm>
          <a:custGeom>
            <a:avLst/>
            <a:gdLst/>
            <a:ahLst/>
            <a:cxnLst/>
            <a:rect l="l" t="t" r="r" b="b"/>
            <a:pathLst>
              <a:path w="6015567" h="3920044">
                <a:moveTo>
                  <a:pt x="0" y="0"/>
                </a:moveTo>
                <a:lnTo>
                  <a:pt x="6015567" y="0"/>
                </a:lnTo>
                <a:lnTo>
                  <a:pt x="6015567" y="3103224"/>
                </a:lnTo>
                <a:lnTo>
                  <a:pt x="3545908" y="3103224"/>
                </a:lnTo>
                <a:lnTo>
                  <a:pt x="3545908" y="3920044"/>
                </a:lnTo>
                <a:lnTo>
                  <a:pt x="0" y="3920044"/>
                </a:lnTo>
                <a:close/>
              </a:path>
            </a:pathLst>
          </a:custGeom>
        </p:spPr>
      </p:pic>
      <p:pic>
        <p:nvPicPr>
          <p:cNvPr id="8" name="Picture 7">
            <a:extLst>
              <a:ext uri="{FF2B5EF4-FFF2-40B4-BE49-F238E27FC236}">
                <a16:creationId xmlns:a16="http://schemas.microsoft.com/office/drawing/2014/main" id="{54364EF8-22EF-68BB-05DA-A573A17E6F64}"/>
              </a:ext>
            </a:extLst>
          </p:cNvPr>
          <p:cNvPicPr>
            <a:picLocks noChangeAspect="1"/>
          </p:cNvPicPr>
          <p:nvPr/>
        </p:nvPicPr>
        <p:blipFill rotWithShape="1">
          <a:blip r:embed="rId7"/>
          <a:srcRect l="3079" r="17752" b="1"/>
          <a:stretch/>
        </p:blipFill>
        <p:spPr>
          <a:xfrm>
            <a:off x="8646161" y="4069976"/>
            <a:ext cx="3545840" cy="2788024"/>
          </a:xfrm>
          <a:prstGeom prst="rect">
            <a:avLst/>
          </a:prstGeom>
        </p:spPr>
      </p:pic>
      <p:sp>
        <p:nvSpPr>
          <p:cNvPr id="2" name="Slide Number Placeholder 1">
            <a:extLst>
              <a:ext uri="{FF2B5EF4-FFF2-40B4-BE49-F238E27FC236}">
                <a16:creationId xmlns:a16="http://schemas.microsoft.com/office/drawing/2014/main" id="{8A9E3CAB-6C37-8412-1DB1-32B73BD19BE8}"/>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53C9DF4F-24C3-4F45-7C26-B7E9589B8DEA}"/>
              </a:ext>
            </a:extLst>
          </p:cNvPr>
          <p:cNvSpPr txBox="1"/>
          <p:nvPr/>
        </p:nvSpPr>
        <p:spPr>
          <a:xfrm>
            <a:off x="9678383" y="6454676"/>
            <a:ext cx="1536206"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“Witness me”</a:t>
            </a:r>
          </a:p>
        </p:txBody>
      </p:sp>
      <p:sp>
        <p:nvSpPr>
          <p:cNvPr id="18" name="TextBox 17">
            <a:extLst>
              <a:ext uri="{FF2B5EF4-FFF2-40B4-BE49-F238E27FC236}">
                <a16:creationId xmlns:a16="http://schemas.microsoft.com/office/drawing/2014/main" id="{011D3BE3-DF44-160D-F0DF-0B49C61632B7}"/>
              </a:ext>
            </a:extLst>
          </p:cNvPr>
          <p:cNvSpPr txBox="1"/>
          <p:nvPr/>
        </p:nvSpPr>
        <p:spPr>
          <a:xfrm>
            <a:off x="8735158" y="2866292"/>
            <a:ext cx="3456842" cy="338554"/>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“Sometimes it's not about being fast.”</a:t>
            </a:r>
          </a:p>
        </p:txBody>
      </p:sp>
      <p:sp>
        <p:nvSpPr>
          <p:cNvPr id="20" name="TextBox 19">
            <a:extLst>
              <a:ext uri="{FF2B5EF4-FFF2-40B4-BE49-F238E27FC236}">
                <a16:creationId xmlns:a16="http://schemas.microsoft.com/office/drawing/2014/main" id="{BC5DDB1E-283D-1665-BA97-739729375AD4}"/>
              </a:ext>
            </a:extLst>
          </p:cNvPr>
          <p:cNvSpPr txBox="1"/>
          <p:nvPr/>
        </p:nvSpPr>
        <p:spPr>
          <a:xfrm>
            <a:off x="3779062" y="3314700"/>
            <a:ext cx="2171700" cy="923330"/>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"He stole John Wick’s car, sir. And,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uhhh</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killed his dog."</a:t>
            </a:r>
          </a:p>
        </p:txBody>
      </p:sp>
      <p:sp>
        <p:nvSpPr>
          <p:cNvPr id="21" name="TextBox 20">
            <a:extLst>
              <a:ext uri="{FF2B5EF4-FFF2-40B4-BE49-F238E27FC236}">
                <a16:creationId xmlns:a16="http://schemas.microsoft.com/office/drawing/2014/main" id="{83C6DCFF-22D8-F025-A157-62BC181EA8FA}"/>
              </a:ext>
            </a:extLst>
          </p:cNvPr>
          <p:cNvSpPr txBox="1"/>
          <p:nvPr/>
        </p:nvSpPr>
        <p:spPr>
          <a:xfrm>
            <a:off x="-31897" y="6273225"/>
            <a:ext cx="3636833" cy="584775"/>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mn-cs"/>
              </a:rPr>
              <a:t>“Just remember this – in this country they drive on the wrong side of the rode.”</a:t>
            </a:r>
          </a:p>
        </p:txBody>
      </p:sp>
      <p:sp>
        <p:nvSpPr>
          <p:cNvPr id="22" name="TextBox 21">
            <a:extLst>
              <a:ext uri="{FF2B5EF4-FFF2-40B4-BE49-F238E27FC236}">
                <a16:creationId xmlns:a16="http://schemas.microsoft.com/office/drawing/2014/main" id="{DE3F60D2-3DF3-F8E1-A5D5-E0C2D5A8185C}"/>
              </a:ext>
            </a:extLst>
          </p:cNvPr>
          <p:cNvSpPr txBox="1"/>
          <p:nvPr/>
        </p:nvSpPr>
        <p:spPr>
          <a:xfrm>
            <a:off x="3281160" y="134554"/>
            <a:ext cx="2734408" cy="369332"/>
          </a:xfrm>
          <a:prstGeom prst="rect">
            <a:avLst/>
          </a:prstGeom>
          <a:solidFill>
            <a:schemeClr val="bg1"/>
          </a:solid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“Shaken, not stirred”</a:t>
            </a:r>
          </a:p>
        </p:txBody>
      </p:sp>
    </p:spTree>
    <p:custDataLst>
      <p:tags r:id="rId1"/>
    </p:custDataLst>
    <p:extLst>
      <p:ext uri="{BB962C8B-B14F-4D97-AF65-F5344CB8AC3E}">
        <p14:creationId xmlns:p14="http://schemas.microsoft.com/office/powerpoint/2010/main" val="153840383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useBgFill="1">
        <p:nvSpPr>
          <p:cNvPr id="9" name="Rectangle 9">
            <a:extLst>
              <a:ext uri="{FF2B5EF4-FFF2-40B4-BE49-F238E27FC236}">
                <a16:creationId xmlns:a16="http://schemas.microsoft.com/office/drawing/2014/main" id="{D93394DA-E684-47C2-9020-13225823F40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Title 3">
            <a:extLst>
              <a:ext uri="{FF2B5EF4-FFF2-40B4-BE49-F238E27FC236}">
                <a16:creationId xmlns:a16="http://schemas.microsoft.com/office/drawing/2014/main" id="{A01ECE3C-E54B-B649-1126-810F8D0E5D83}"/>
              </a:ext>
            </a:extLst>
          </p:cNvPr>
          <p:cNvSpPr>
            <a:spLocks noGrp="1"/>
          </p:cNvSpPr>
          <p:nvPr>
            <p:ph type="title"/>
          </p:nvPr>
        </p:nvSpPr>
        <p:spPr>
          <a:xfrm>
            <a:off x="838200" y="365125"/>
            <a:ext cx="10515600" cy="1306443"/>
          </a:xfrm>
        </p:spPr>
        <p:txBody>
          <a:bodyPr>
            <a:normAutofit/>
          </a:bodyPr>
          <a:lstStyle/>
          <a:p>
            <a:r>
              <a:rPr lang="en-US" sz="4000" dirty="0"/>
              <a:t>Bright line thinking</a:t>
            </a:r>
          </a:p>
        </p:txBody>
      </p:sp>
      <p:sp>
        <p:nvSpPr>
          <p:cNvPr id="5" name="Content Placeholder 4">
            <a:extLst>
              <a:ext uri="{FF2B5EF4-FFF2-40B4-BE49-F238E27FC236}">
                <a16:creationId xmlns:a16="http://schemas.microsoft.com/office/drawing/2014/main" id="{78A2F627-67BC-E70A-E04C-97E897C239A0}"/>
              </a:ext>
            </a:extLst>
          </p:cNvPr>
          <p:cNvSpPr>
            <a:spLocks noGrp="1"/>
          </p:cNvSpPr>
          <p:nvPr>
            <p:ph idx="1"/>
          </p:nvPr>
        </p:nvSpPr>
        <p:spPr>
          <a:xfrm>
            <a:off x="838200" y="1825625"/>
            <a:ext cx="6714744" cy="4303465"/>
          </a:xfrm>
        </p:spPr>
        <p:txBody>
          <a:bodyPr>
            <a:normAutofit/>
          </a:bodyPr>
          <a:lstStyle/>
          <a:p>
            <a:r>
              <a:rPr kumimoji="0" lang="en-US" sz="2000" b="0" i="0" u="none" strike="noStrike" kern="1200" cap="none" spc="0" normalizeH="0" baseline="0" noProof="0" dirty="0">
                <a:ln>
                  <a:noFill/>
                </a:ln>
                <a:effectLst/>
                <a:uLnTx/>
                <a:uFillTx/>
                <a:latin typeface="Calibri" panose="020F0502020204030204"/>
                <a:ea typeface="+mn-ea"/>
                <a:cs typeface="Arial" panose="020B0604020202020204" pitchFamily="34" charset="0"/>
              </a:rPr>
              <a:t>The problem with using bright lines is that they inevitably lead to our treating results on opposite sides of the line very differently, even if their practical implications are identical.</a:t>
            </a:r>
          </a:p>
          <a:p>
            <a:r>
              <a:rPr kumimoji="0" lang="en-US" sz="2000" b="0" i="0" u="none" strike="noStrike" kern="1200" cap="none" spc="0" normalizeH="0" baseline="0" noProof="0" dirty="0">
                <a:ln>
                  <a:noFill/>
                </a:ln>
                <a:effectLst/>
                <a:uLnTx/>
                <a:uFillTx/>
                <a:latin typeface="Calibri" panose="020F0502020204030204"/>
                <a:ea typeface="+mn-ea"/>
                <a:cs typeface="Arial" panose="020B0604020202020204" pitchFamily="34" charset="0"/>
              </a:rPr>
              <a:t>Moreover, having such a rule establishes how to achieve a desired outcome by manipulation, and unfortunately, once achieved, that result usually gains more weight than is deserved.</a:t>
            </a:r>
          </a:p>
          <a:p>
            <a:endParaRPr lang="en-US" sz="2000" dirty="0">
              <a:latin typeface="Calibri" panose="020F0502020204030204"/>
              <a:cs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effectLst/>
                <a:uLnTx/>
                <a:uFillTx/>
                <a:latin typeface="Calibri" panose="020F0502020204030204"/>
                <a:ea typeface="+mn-ea"/>
                <a:cs typeface="Arial" panose="020B0604020202020204" pitchFamily="34" charset="0"/>
              </a:rPr>
              <a:t>“</a:t>
            </a:r>
            <a:r>
              <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we only wish to emphasize that dichotomous significance testing has no ontological basis. That is, we want to underscore that, surely, God loves the .06 nearly as much as the .05.”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pPr marL="457200" lvl="1" indent="0">
              <a:lnSpc>
                <a:spcPct val="100000"/>
              </a:lnSpc>
              <a:spcBef>
                <a:spcPts val="0"/>
              </a:spcBef>
              <a:buNone/>
              <a:defRPr/>
            </a:pP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Arial" panose="020B0604020202020204" pitchFamily="34" charset="0"/>
              </a:rPr>
              <a:t>Rosnow</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 R.L. and Rosenthal, R. 1989. Statistical procedures and the justification of knowledge and psychological science. American Psychologist 44: 1276-1284</a:t>
            </a:r>
          </a:p>
          <a:p>
            <a:pPr marL="457200" lvl="1" indent="0">
              <a:lnSpc>
                <a:spcPct val="100000"/>
              </a:lnSpc>
              <a:spcBef>
                <a:spcPts val="0"/>
              </a:spcBef>
              <a:buNone/>
              <a:defRPr/>
            </a:pPr>
            <a:endParaRPr kumimoji="0" lang="en-US" sz="16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a:p>
            <a:endParaRPr kumimoji="0" lang="en-US" sz="20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endParaRPr kumimoji="0" lang="en-US" sz="2000" b="0" i="0" u="none" strike="noStrike" kern="1200" cap="none" spc="0" normalizeH="0" baseline="0" noProof="0" dirty="0">
              <a:ln>
                <a:noFill/>
              </a:ln>
              <a:effectLst/>
              <a:uLnTx/>
              <a:uFillTx/>
              <a:latin typeface="Calibri" panose="020F0502020204030204"/>
              <a:ea typeface="+mn-ea"/>
              <a:cs typeface="Arial" panose="020B0604020202020204" pitchFamily="34" charset="0"/>
            </a:endParaRPr>
          </a:p>
          <a:p>
            <a:endParaRPr lang="en-US" sz="2000" dirty="0"/>
          </a:p>
        </p:txBody>
      </p:sp>
      <p:pic>
        <p:nvPicPr>
          <p:cNvPr id="3" name="Picture 2" descr="A red light in the dark&#10;&#10;Description automatically generated with low confidence">
            <a:extLst>
              <a:ext uri="{FF2B5EF4-FFF2-40B4-BE49-F238E27FC236}">
                <a16:creationId xmlns:a16="http://schemas.microsoft.com/office/drawing/2014/main" id="{39B8AE5E-B1F0-692F-88CD-D02637E8D971}"/>
              </a:ext>
            </a:extLst>
          </p:cNvPr>
          <p:cNvPicPr>
            <a:picLocks noChangeAspect="1"/>
          </p:cNvPicPr>
          <p:nvPr/>
        </p:nvPicPr>
        <p:blipFill rotWithShape="1">
          <a:blip r:embed="rId2"/>
          <a:srcRect l="8900" r="10275" b="-5"/>
          <a:stretch/>
        </p:blipFill>
        <p:spPr>
          <a:xfrm>
            <a:off x="7989293" y="1904282"/>
            <a:ext cx="3423093" cy="4224808"/>
          </a:xfrm>
          <a:prstGeom prst="rect">
            <a:avLst/>
          </a:prstGeom>
        </p:spPr>
      </p:pic>
    </p:spTree>
    <p:extLst>
      <p:ext uri="{BB962C8B-B14F-4D97-AF65-F5344CB8AC3E}">
        <p14:creationId xmlns:p14="http://schemas.microsoft.com/office/powerpoint/2010/main" val="351572111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BD56F13-45FD-5C70-C70C-4C88C6008A55}"/>
              </a:ext>
            </a:extLst>
          </p:cNvPr>
          <p:cNvPicPr>
            <a:picLocks noChangeAspect="1"/>
          </p:cNvPicPr>
          <p:nvPr/>
        </p:nvPicPr>
        <p:blipFill>
          <a:blip r:embed="rId3"/>
          <a:stretch>
            <a:fillRect/>
          </a:stretch>
        </p:blipFill>
        <p:spPr>
          <a:xfrm>
            <a:off x="-34828" y="32994"/>
            <a:ext cx="12129417" cy="6858000"/>
          </a:xfrm>
          <a:prstGeom prst="rect">
            <a:avLst/>
          </a:prstGeom>
        </p:spPr>
      </p:pic>
      <p:sp>
        <p:nvSpPr>
          <p:cNvPr id="4" name="Slide Number Placeholder 3">
            <a:extLst>
              <a:ext uri="{FF2B5EF4-FFF2-40B4-BE49-F238E27FC236}">
                <a16:creationId xmlns:a16="http://schemas.microsoft.com/office/drawing/2014/main" id="{932B9BD8-B712-48A8-A86C-0AFD0DBCD337}"/>
              </a:ext>
            </a:extLst>
          </p:cNvPr>
          <p:cNvSpPr>
            <a:spLocks noGrp="1"/>
          </p:cNvSpPr>
          <p:nvPr>
            <p:ph type="sldNum" sz="quarter" idx="12"/>
          </p:nvPr>
        </p:nvSpPr>
        <p:spPr>
          <a:xfrm>
            <a:off x="9347200" y="6492875"/>
            <a:ext cx="28448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
        <p:nvSpPr>
          <p:cNvPr id="2" name="Title 1"/>
          <p:cNvSpPr>
            <a:spLocks noGrp="1"/>
          </p:cNvSpPr>
          <p:nvPr>
            <p:ph type="title" idx="4294967295"/>
          </p:nvPr>
        </p:nvSpPr>
        <p:spPr>
          <a:xfrm>
            <a:off x="3238908" y="32994"/>
            <a:ext cx="4024444" cy="2743200"/>
          </a:xfrm>
        </p:spPr>
        <p:txBody>
          <a:bodyPr anchor="t">
            <a:normAutofit/>
          </a:bodyPr>
          <a:lstStyle/>
          <a:p>
            <a:pPr algn="ctr"/>
            <a:r>
              <a:rPr lang="en-US" sz="4400" b="1" dirty="0"/>
              <a:t>p equal or nearly equal to 0.06</a:t>
            </a:r>
          </a:p>
        </p:txBody>
      </p:sp>
      <p:sp>
        <p:nvSpPr>
          <p:cNvPr id="3" name="Content Placeholder 2"/>
          <p:cNvSpPr>
            <a:spLocks noGrp="1"/>
          </p:cNvSpPr>
          <p:nvPr>
            <p:ph idx="4294967295"/>
          </p:nvPr>
        </p:nvSpPr>
        <p:spPr>
          <a:xfrm>
            <a:off x="188798" y="1041661"/>
            <a:ext cx="7289800" cy="5534025"/>
          </a:xfrm>
        </p:spPr>
        <p:txBody>
          <a:bodyPr anchor="ctr">
            <a:noAutofit/>
          </a:bodyPr>
          <a:lstStyle/>
          <a:p>
            <a:r>
              <a:rPr lang="en-US" sz="2800" dirty="0"/>
              <a:t>almost significant</a:t>
            </a:r>
          </a:p>
          <a:p>
            <a:r>
              <a:rPr lang="en-US" sz="2800" dirty="0"/>
              <a:t>almost attained significance </a:t>
            </a:r>
          </a:p>
          <a:p>
            <a:r>
              <a:rPr lang="en-US" sz="2800" dirty="0"/>
              <a:t>almost significant tendency</a:t>
            </a:r>
          </a:p>
          <a:p>
            <a:r>
              <a:rPr lang="en-US" sz="2800" dirty="0"/>
              <a:t>almost became significant </a:t>
            </a:r>
          </a:p>
          <a:p>
            <a:r>
              <a:rPr lang="en-US" sz="2800" dirty="0"/>
              <a:t>almost but not quite significant</a:t>
            </a:r>
          </a:p>
          <a:p>
            <a:r>
              <a:rPr lang="en-US" sz="2800" dirty="0"/>
              <a:t>almost statistically significant</a:t>
            </a:r>
          </a:p>
          <a:p>
            <a:r>
              <a:rPr lang="en-US" sz="2800" dirty="0"/>
              <a:t>almost reached statistical significance</a:t>
            </a:r>
          </a:p>
          <a:p>
            <a:r>
              <a:rPr lang="en-US" sz="2800" dirty="0"/>
              <a:t>just barely below the level of significance</a:t>
            </a:r>
          </a:p>
          <a:p>
            <a:r>
              <a:rPr lang="en-US" sz="2800" dirty="0"/>
              <a:t>just beyond significance. </a:t>
            </a:r>
          </a:p>
        </p:txBody>
      </p:sp>
    </p:spTree>
    <p:extLst>
      <p:ext uri="{BB962C8B-B14F-4D97-AF65-F5344CB8AC3E}">
        <p14:creationId xmlns:p14="http://schemas.microsoft.com/office/powerpoint/2010/main" val="3088894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F1BD9111-057A-47D6-BA56-774ED3396761}"/>
              </a:ext>
            </a:extLst>
          </p:cNvPr>
          <p:cNvSpPr>
            <a:spLocks noGrp="1"/>
          </p:cNvSpPr>
          <p:nvPr>
            <p:ph type="sldNum" sz="quarter" idx="12"/>
          </p:nvPr>
        </p:nvSpPr>
        <p:spPr>
          <a:xfrm>
            <a:off x="9347200" y="6477000"/>
            <a:ext cx="28448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
        <p:nvSpPr>
          <p:cNvPr id="2" name="Title 1"/>
          <p:cNvSpPr>
            <a:spLocks noGrp="1"/>
          </p:cNvSpPr>
          <p:nvPr>
            <p:ph type="title" idx="4294967295"/>
          </p:nvPr>
        </p:nvSpPr>
        <p:spPr>
          <a:xfrm>
            <a:off x="433633" y="3353912"/>
            <a:ext cx="3197225" cy="2743200"/>
          </a:xfrm>
        </p:spPr>
        <p:txBody>
          <a:bodyPr anchor="t">
            <a:normAutofit/>
          </a:bodyPr>
          <a:lstStyle/>
          <a:p>
            <a:pPr algn="ctr"/>
            <a:r>
              <a:rPr lang="en-US" sz="4400" b="0" dirty="0"/>
              <a:t>p equal or nearly equal to 0.08</a:t>
            </a:r>
          </a:p>
        </p:txBody>
      </p:sp>
      <p:sp>
        <p:nvSpPr>
          <p:cNvPr id="3" name="Content Placeholder 2"/>
          <p:cNvSpPr>
            <a:spLocks noGrp="1"/>
          </p:cNvSpPr>
          <p:nvPr>
            <p:ph idx="4294967295"/>
          </p:nvPr>
        </p:nvSpPr>
        <p:spPr>
          <a:xfrm>
            <a:off x="4902200" y="0"/>
            <a:ext cx="7289800" cy="5534025"/>
          </a:xfrm>
        </p:spPr>
        <p:txBody>
          <a:bodyPr anchor="ctr">
            <a:noAutofit/>
          </a:bodyPr>
          <a:lstStyle/>
          <a:p>
            <a:r>
              <a:rPr lang="en-US" sz="2800" dirty="0"/>
              <a:t>a certain trend toward significance</a:t>
            </a:r>
          </a:p>
          <a:p>
            <a:r>
              <a:rPr lang="en-US" sz="2800" dirty="0"/>
              <a:t>a definite trend</a:t>
            </a:r>
          </a:p>
          <a:p>
            <a:r>
              <a:rPr lang="en-US" sz="2800" dirty="0"/>
              <a:t>a slight tendency toward significance</a:t>
            </a:r>
          </a:p>
          <a:p>
            <a:r>
              <a:rPr lang="en-US" sz="2800" dirty="0"/>
              <a:t>a strong trend toward significance</a:t>
            </a:r>
          </a:p>
          <a:p>
            <a:r>
              <a:rPr lang="en-US" sz="2800" dirty="0"/>
              <a:t>a trend close to significance</a:t>
            </a:r>
          </a:p>
          <a:p>
            <a:r>
              <a:rPr lang="en-US" sz="2800" dirty="0"/>
              <a:t>an expected trend</a:t>
            </a:r>
          </a:p>
          <a:p>
            <a:r>
              <a:rPr lang="en-US" sz="2800" dirty="0"/>
              <a:t>approached our criteria of significance</a:t>
            </a:r>
          </a:p>
          <a:p>
            <a:r>
              <a:rPr lang="en-US" sz="2800" dirty="0"/>
              <a:t>approaching borderline significance</a:t>
            </a:r>
          </a:p>
          <a:p>
            <a:r>
              <a:rPr lang="en-US" sz="2800" dirty="0"/>
              <a:t>approaching, although not reaching, significance.</a:t>
            </a:r>
          </a:p>
        </p:txBody>
      </p:sp>
      <p:pic>
        <p:nvPicPr>
          <p:cNvPr id="6" name="Picture 5">
            <a:extLst>
              <a:ext uri="{FF2B5EF4-FFF2-40B4-BE49-F238E27FC236}">
                <a16:creationId xmlns:a16="http://schemas.microsoft.com/office/drawing/2014/main" id="{B1988187-362E-CE7A-02FE-162F2377C0BF}"/>
              </a:ext>
            </a:extLst>
          </p:cNvPr>
          <p:cNvPicPr>
            <a:picLocks noChangeAspect="1"/>
          </p:cNvPicPr>
          <p:nvPr/>
        </p:nvPicPr>
        <p:blipFill>
          <a:blip r:embed="rId3"/>
          <a:stretch>
            <a:fillRect/>
          </a:stretch>
        </p:blipFill>
        <p:spPr>
          <a:xfrm>
            <a:off x="589144" y="324897"/>
            <a:ext cx="3188217" cy="2964730"/>
          </a:xfrm>
          <a:prstGeom prst="rect">
            <a:avLst/>
          </a:prstGeom>
        </p:spPr>
      </p:pic>
    </p:spTree>
    <p:extLst>
      <p:ext uri="{BB962C8B-B14F-4D97-AF65-F5344CB8AC3E}">
        <p14:creationId xmlns:p14="http://schemas.microsoft.com/office/powerpoint/2010/main" val="3613088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D2B2510E-895A-4C5E-A8D6-5E5BC3EAD234}"/>
              </a:ext>
            </a:extLst>
          </p:cNvPr>
          <p:cNvSpPr>
            <a:spLocks noGrp="1"/>
          </p:cNvSpPr>
          <p:nvPr>
            <p:ph type="sldNum" sz="quarter" idx="12"/>
          </p:nvPr>
        </p:nvSpPr>
        <p:spPr>
          <a:xfrm>
            <a:off x="9347200" y="6492875"/>
            <a:ext cx="28448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
        <p:nvSpPr>
          <p:cNvPr id="2" name="Title 1"/>
          <p:cNvSpPr>
            <a:spLocks noGrp="1"/>
          </p:cNvSpPr>
          <p:nvPr>
            <p:ph type="title" idx="4294967295"/>
          </p:nvPr>
        </p:nvSpPr>
        <p:spPr>
          <a:xfrm>
            <a:off x="240383" y="3120354"/>
            <a:ext cx="3197225" cy="2743200"/>
          </a:xfrm>
        </p:spPr>
        <p:txBody>
          <a:bodyPr anchor="t">
            <a:normAutofit/>
          </a:bodyPr>
          <a:lstStyle/>
          <a:p>
            <a:pPr algn="ctr"/>
            <a:r>
              <a:rPr lang="en-US" sz="4400" b="0" dirty="0"/>
              <a:t>p close to but not less than 0.05</a:t>
            </a:r>
          </a:p>
        </p:txBody>
      </p:sp>
      <p:sp>
        <p:nvSpPr>
          <p:cNvPr id="3" name="Content Placeholder 2"/>
          <p:cNvSpPr>
            <a:spLocks noGrp="1"/>
          </p:cNvSpPr>
          <p:nvPr>
            <p:ph idx="4294967295"/>
          </p:nvPr>
        </p:nvSpPr>
        <p:spPr>
          <a:xfrm>
            <a:off x="4902200" y="209550"/>
            <a:ext cx="7289800" cy="5534025"/>
          </a:xfrm>
        </p:spPr>
        <p:txBody>
          <a:bodyPr anchor="ctr">
            <a:normAutofit/>
          </a:bodyPr>
          <a:lstStyle/>
          <a:p>
            <a:r>
              <a:rPr lang="en-US" sz="2800" dirty="0"/>
              <a:t>hovered at nearly a significant level (p=0.058)</a:t>
            </a:r>
          </a:p>
          <a:p>
            <a:r>
              <a:rPr lang="en-US" sz="2800" dirty="0"/>
              <a:t>hovers on the brink of significance (p=0.055)</a:t>
            </a:r>
          </a:p>
          <a:p>
            <a:r>
              <a:rPr lang="en-US" sz="2800" dirty="0"/>
              <a:t>just about significant (p=0.051)</a:t>
            </a:r>
          </a:p>
          <a:p>
            <a:r>
              <a:rPr lang="en-US" sz="2800" dirty="0"/>
              <a:t>just above the margin of significance (p=0.053)</a:t>
            </a:r>
          </a:p>
          <a:p>
            <a:r>
              <a:rPr lang="en-US" sz="2800" dirty="0"/>
              <a:t>just at the conventional level of significance (p=0.05001)</a:t>
            </a:r>
          </a:p>
          <a:p>
            <a:r>
              <a:rPr lang="en-US" sz="2800" dirty="0"/>
              <a:t>just barely statistically signiﬁcant (p=0.054)</a:t>
            </a:r>
          </a:p>
          <a:p>
            <a:r>
              <a:rPr lang="en-US" sz="2800" dirty="0"/>
              <a:t>just borderline significant (p=0.058)</a:t>
            </a:r>
          </a:p>
          <a:p>
            <a:r>
              <a:rPr lang="en-US" sz="2800" dirty="0"/>
              <a:t>just escaped significance (p=0.057)</a:t>
            </a:r>
          </a:p>
          <a:p>
            <a:r>
              <a:rPr lang="en-US" sz="2800" dirty="0"/>
              <a:t>just failed significance (p=0.057).</a:t>
            </a:r>
          </a:p>
        </p:txBody>
      </p:sp>
      <p:pic>
        <p:nvPicPr>
          <p:cNvPr id="6" name="Picture 5">
            <a:extLst>
              <a:ext uri="{FF2B5EF4-FFF2-40B4-BE49-F238E27FC236}">
                <a16:creationId xmlns:a16="http://schemas.microsoft.com/office/drawing/2014/main" id="{72AC31E4-F107-BF46-C89D-E29A3E073F1F}"/>
              </a:ext>
            </a:extLst>
          </p:cNvPr>
          <p:cNvPicPr>
            <a:picLocks noChangeAspect="1"/>
          </p:cNvPicPr>
          <p:nvPr/>
        </p:nvPicPr>
        <p:blipFill>
          <a:blip r:embed="rId3"/>
          <a:stretch>
            <a:fillRect/>
          </a:stretch>
        </p:blipFill>
        <p:spPr>
          <a:xfrm>
            <a:off x="1" y="2490"/>
            <a:ext cx="4880346" cy="2743201"/>
          </a:xfrm>
          <a:prstGeom prst="rect">
            <a:avLst/>
          </a:prstGeom>
        </p:spPr>
      </p:pic>
    </p:spTree>
    <p:extLst>
      <p:ext uri="{BB962C8B-B14F-4D97-AF65-F5344CB8AC3E}">
        <p14:creationId xmlns:p14="http://schemas.microsoft.com/office/powerpoint/2010/main" val="13464647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3">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3">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3">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3" name="Rectangle 18">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4" name="Rectangle 20">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5" name="Picture 14" descr="Red drawing pins on a map">
            <a:extLst>
              <a:ext uri="{FF2B5EF4-FFF2-40B4-BE49-F238E27FC236}">
                <a16:creationId xmlns:a16="http://schemas.microsoft.com/office/drawing/2014/main" id="{D2BB3F21-A375-A05B-28EB-72B4A08A55AE}"/>
              </a:ext>
            </a:extLst>
          </p:cNvPr>
          <p:cNvPicPr>
            <a:picLocks noChangeAspect="1"/>
          </p:cNvPicPr>
          <p:nvPr/>
        </p:nvPicPr>
        <p:blipFill rotWithShape="1">
          <a:blip r:embed="rId3">
            <a:alphaModFix amt="60000"/>
          </a:blip>
          <a:srcRect t="16860" b="8140"/>
          <a:stretch/>
        </p:blipFill>
        <p:spPr>
          <a:xfrm>
            <a:off x="-1" y="10"/>
            <a:ext cx="12192001" cy="6857990"/>
          </a:xfrm>
          <a:prstGeom prst="rect">
            <a:avLst/>
          </a:prstGeom>
        </p:spPr>
      </p:pic>
      <p:sp>
        <p:nvSpPr>
          <p:cNvPr id="2" name="Title 1"/>
          <p:cNvSpPr>
            <a:spLocks noGrp="1"/>
          </p:cNvSpPr>
          <p:nvPr>
            <p:ph type="title"/>
          </p:nvPr>
        </p:nvSpPr>
        <p:spPr>
          <a:xfrm>
            <a:off x="1198181" y="1122363"/>
            <a:ext cx="9795637" cy="2220775"/>
          </a:xfrm>
        </p:spPr>
        <p:txBody>
          <a:bodyPr vert="horz" lIns="91440" tIns="45720" rIns="91440" bIns="45720" rtlCol="0" anchor="b">
            <a:normAutofit/>
          </a:bodyPr>
          <a:lstStyle/>
          <a:p>
            <a:pPr algn="ctr"/>
            <a:r>
              <a:rPr lang="en-US" sz="5200" cap="none">
                <a:solidFill>
                  <a:srgbClr val="FFFFFF"/>
                </a:solidFill>
              </a:rPr>
              <a:t>Thanks to Matthew Hankins for these quotes</a:t>
            </a:r>
          </a:p>
        </p:txBody>
      </p:sp>
      <p:sp>
        <p:nvSpPr>
          <p:cNvPr id="3" name="Content Placeholder 2"/>
          <p:cNvSpPr>
            <a:spLocks noGrp="1"/>
          </p:cNvSpPr>
          <p:nvPr>
            <p:ph idx="1"/>
          </p:nvPr>
        </p:nvSpPr>
        <p:spPr>
          <a:xfrm>
            <a:off x="1198181" y="3514853"/>
            <a:ext cx="9795637" cy="2057043"/>
          </a:xfrm>
        </p:spPr>
        <p:txBody>
          <a:bodyPr vert="horz" lIns="91440" tIns="45720" rIns="91440" bIns="45720" rtlCol="0">
            <a:normAutofit/>
          </a:bodyPr>
          <a:lstStyle/>
          <a:p>
            <a:pPr marL="0" indent="0" algn="ctr">
              <a:buNone/>
            </a:pPr>
            <a:r>
              <a:rPr lang="en-US" sz="2400">
                <a:solidFill>
                  <a:srgbClr val="FFFFFF"/>
                </a:solidFill>
              </a:rPr>
              <a:t>https://mchankins.wordpress.com/2013/04/21/still-not-significant-2/</a:t>
            </a:r>
          </a:p>
        </p:txBody>
      </p:sp>
      <p:sp>
        <p:nvSpPr>
          <p:cNvPr id="13"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016642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close up of a logo&#10;&#10;Description generated with very high confidence">
            <a:extLst>
              <a:ext uri="{FF2B5EF4-FFF2-40B4-BE49-F238E27FC236}">
                <a16:creationId xmlns:a16="http://schemas.microsoft.com/office/drawing/2014/main" id="{0D421DC8-C2B2-4D11-BF12-16DCF96ED399}"/>
              </a:ext>
            </a:extLst>
          </p:cNvPr>
          <p:cNvPicPr>
            <a:picLocks noChangeAspect="1"/>
          </p:cNvPicPr>
          <p:nvPr/>
        </p:nvPicPr>
        <p:blipFill rotWithShape="1">
          <a:blip r:embed="rId2">
            <a:extLst>
              <a:ext uri="{28A0092B-C50C-407E-A947-70E740481C1C}">
                <a14:useLocalDpi xmlns:a14="http://schemas.microsoft.com/office/drawing/2010/main" val="0"/>
              </a:ext>
            </a:extLst>
          </a:blip>
          <a:srcRect t="18616" b="14816"/>
          <a:stretch/>
        </p:blipFill>
        <p:spPr>
          <a:xfrm>
            <a:off x="665018" y="374073"/>
            <a:ext cx="10839797" cy="6097386"/>
          </a:xfrm>
          <a:prstGeom prst="rect">
            <a:avLst/>
          </a:prstGeom>
        </p:spPr>
      </p:pic>
      <p:sp>
        <p:nvSpPr>
          <p:cNvPr id="3" name="Slide Number Placeholder 2">
            <a:extLst>
              <a:ext uri="{FF2B5EF4-FFF2-40B4-BE49-F238E27FC236}">
                <a16:creationId xmlns:a16="http://schemas.microsoft.com/office/drawing/2014/main" id="{821EFA02-A5E9-4287-B12E-DF717B77D91A}"/>
              </a:ext>
            </a:extLst>
          </p:cNvPr>
          <p:cNvSpPr>
            <a:spLocks noGrp="1"/>
          </p:cNvSpPr>
          <p:nvPr>
            <p:ph type="sldNum" sz="quarter" idx="12"/>
          </p:nvPr>
        </p:nvSpPr>
        <p:spPr>
          <a:xfrm>
            <a:off x="9347200" y="6492875"/>
            <a:ext cx="2844800" cy="365125"/>
          </a:xfrm>
          <a:prstGeom prst="rect">
            <a:avLst/>
          </a:prstGeom>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DD0450C-1FC5-4D6B-B084-31C6E56BA15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99362844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90E007E3-3588-99FE-A314-EF86C3BA14D6}"/>
              </a:ext>
            </a:extLst>
          </p:cNvPr>
          <p:cNvPicPr>
            <a:picLocks noGrp="1" noRot="1" noChangeAspect="1" noMove="1" noResize="1" noEditPoints="1" noAdjustHandles="1" noChangeArrowheads="1" noChangeShapeType="1" noCrop="1"/>
          </p:cNvPicPr>
          <p:nvPr/>
        </p:nvPicPr>
        <p:blipFill>
          <a:blip r:embed="rId2"/>
          <a:stretch>
            <a:fillRect/>
          </a:stretch>
        </p:blipFill>
        <p:spPr>
          <a:xfrm>
            <a:off x="0" y="0"/>
            <a:ext cx="12235992" cy="6858000"/>
          </a:xfrm>
          <a:prstGeom prst="rect">
            <a:avLst/>
          </a:prstGeom>
        </p:spPr>
      </p:pic>
      <p:sp>
        <p:nvSpPr>
          <p:cNvPr id="2" name="Title 1">
            <a:extLst>
              <a:ext uri="{FF2B5EF4-FFF2-40B4-BE49-F238E27FC236}">
                <a16:creationId xmlns:a16="http://schemas.microsoft.com/office/drawing/2014/main" id="{95C1CA74-2779-42B1-AF6E-510FE6BD9E3B}"/>
              </a:ext>
            </a:extLst>
          </p:cNvPr>
          <p:cNvSpPr>
            <a:spLocks noGrp="1"/>
          </p:cNvSpPr>
          <p:nvPr>
            <p:ph type="title" idx="4294967295"/>
          </p:nvPr>
        </p:nvSpPr>
        <p:spPr>
          <a:xfrm>
            <a:off x="1852480" y="3534336"/>
            <a:ext cx="8282121" cy="2608729"/>
          </a:xfrm>
        </p:spPr>
        <p:txBody>
          <a:bodyPr vert="horz" lIns="91440" tIns="45720" rIns="91440" bIns="45720" rtlCol="0" anchor="ctr">
            <a:normAutofit/>
          </a:bodyPr>
          <a:lstStyle/>
          <a:p>
            <a:r>
              <a:rPr lang="en-US" sz="2800" kern="1200" dirty="0">
                <a:latin typeface="+mj-lt"/>
                <a:ea typeface="+mj-ea"/>
                <a:cs typeface="+mj-cs"/>
              </a:rPr>
              <a:t>“</a:t>
            </a:r>
            <a:r>
              <a:rPr lang="en-US" sz="2800" b="1" kern="1200" dirty="0">
                <a:latin typeface="+mj-lt"/>
                <a:ea typeface="+mj-ea"/>
                <a:cs typeface="+mj-cs"/>
              </a:rPr>
              <a:t>Moving to a World Beyond p&lt;0.05</a:t>
            </a:r>
            <a:r>
              <a:rPr lang="en-US" sz="2800" kern="1200" dirty="0">
                <a:latin typeface="+mj-lt"/>
                <a:ea typeface="+mj-ea"/>
                <a:cs typeface="+mj-cs"/>
              </a:rPr>
              <a:t>”</a:t>
            </a:r>
            <a:br>
              <a:rPr lang="en-US" sz="2800" kern="1200" dirty="0">
                <a:latin typeface="+mj-lt"/>
                <a:ea typeface="+mj-ea"/>
                <a:cs typeface="+mj-cs"/>
              </a:rPr>
            </a:br>
            <a:r>
              <a:rPr lang="en-US" sz="1600" kern="1200" dirty="0">
                <a:latin typeface="+mj-lt"/>
                <a:ea typeface="+mj-ea"/>
                <a:cs typeface="+mj-cs"/>
                <a:hlinkClick r:id="rId3">
                  <a:extLst>
                    <a:ext uri="{A12FA001-AC4F-418D-AE19-62706E023703}">
                      <ahyp:hlinkClr xmlns:ahyp="http://schemas.microsoft.com/office/drawing/2018/hyperlinkcolor" val="tx"/>
                    </a:ext>
                  </a:extLst>
                </a:hlinkClick>
              </a:rPr>
              <a:t>https://amstat.tandfonline.com/doi/full/10.1080/00031305.2019.1583913#.XYjKQ25FxPY</a:t>
            </a:r>
            <a:br>
              <a:rPr lang="en-US" sz="2800" kern="1200" dirty="0">
                <a:solidFill>
                  <a:schemeClr val="tx2"/>
                </a:solidFill>
                <a:latin typeface="+mj-lt"/>
                <a:ea typeface="+mj-ea"/>
                <a:cs typeface="+mj-cs"/>
              </a:rPr>
            </a:br>
            <a:br>
              <a:rPr lang="en-US" sz="2800" kern="1200" dirty="0">
                <a:solidFill>
                  <a:schemeClr val="tx2"/>
                </a:solidFill>
                <a:latin typeface="+mj-lt"/>
                <a:ea typeface="+mj-ea"/>
                <a:cs typeface="+mj-cs"/>
              </a:rPr>
            </a:br>
            <a:r>
              <a:rPr lang="en-US" sz="2800" kern="1200" dirty="0">
                <a:solidFill>
                  <a:schemeClr val="tx2"/>
                </a:solidFill>
                <a:latin typeface="+mj-lt"/>
                <a:ea typeface="+mj-ea"/>
                <a:cs typeface="+mj-cs"/>
              </a:rPr>
              <a:t>“</a:t>
            </a:r>
            <a:r>
              <a:rPr lang="en-US" sz="2800" b="1" kern="1200" dirty="0">
                <a:latin typeface="+mj-lt"/>
                <a:ea typeface="+mj-ea"/>
                <a:cs typeface="+mj-cs"/>
              </a:rPr>
              <a:t>Scientists rise up against statistical significance</a:t>
            </a:r>
            <a:r>
              <a:rPr lang="en-US" sz="2800" kern="1200" dirty="0">
                <a:latin typeface="+mj-lt"/>
                <a:ea typeface="+mj-ea"/>
                <a:cs typeface="+mj-cs"/>
              </a:rPr>
              <a:t>” </a:t>
            </a:r>
            <a:br>
              <a:rPr lang="en-US" sz="2800" kern="1200" dirty="0">
                <a:latin typeface="+mj-lt"/>
                <a:ea typeface="+mj-ea"/>
                <a:cs typeface="+mj-cs"/>
              </a:rPr>
            </a:br>
            <a:r>
              <a:rPr lang="en-US" sz="1600" kern="1200" dirty="0">
                <a:latin typeface="+mj-lt"/>
                <a:ea typeface="+mj-ea"/>
                <a:cs typeface="+mj-cs"/>
                <a:hlinkClick r:id="rId4">
                  <a:extLst>
                    <a:ext uri="{A12FA001-AC4F-418D-AE19-62706E023703}">
                      <ahyp:hlinkClr xmlns:ahyp="http://schemas.microsoft.com/office/drawing/2018/hyperlinkcolor" val="tx"/>
                    </a:ext>
                  </a:extLst>
                </a:hlinkClick>
              </a:rPr>
              <a:t>https://www.nature.com/articles/d41586-019-00857-9</a:t>
            </a:r>
            <a:r>
              <a:rPr lang="en-US" sz="1600" kern="1200" dirty="0">
                <a:latin typeface="+mj-lt"/>
                <a:ea typeface="+mj-ea"/>
                <a:cs typeface="+mj-cs"/>
              </a:rPr>
              <a:t> </a:t>
            </a:r>
          </a:p>
        </p:txBody>
      </p:sp>
      <p:sp>
        <p:nvSpPr>
          <p:cNvPr id="3" name="Content Placeholder 2">
            <a:extLst>
              <a:ext uri="{FF2B5EF4-FFF2-40B4-BE49-F238E27FC236}">
                <a16:creationId xmlns:a16="http://schemas.microsoft.com/office/drawing/2014/main" id="{D99112E0-EA79-44EB-B8E6-CBD5B953DA28}"/>
              </a:ext>
            </a:extLst>
          </p:cNvPr>
          <p:cNvSpPr>
            <a:spLocks noGrp="1"/>
          </p:cNvSpPr>
          <p:nvPr>
            <p:ph idx="4294967295"/>
          </p:nvPr>
        </p:nvSpPr>
        <p:spPr>
          <a:xfrm>
            <a:off x="681318" y="-1100418"/>
            <a:ext cx="11237258" cy="3534336"/>
          </a:xfrm>
        </p:spPr>
        <p:txBody>
          <a:bodyPr vert="horz" lIns="91440" tIns="45720" rIns="91440" bIns="45720" rtlCol="0" anchor="ctr">
            <a:normAutofit/>
          </a:bodyPr>
          <a:lstStyle/>
          <a:p>
            <a:pPr marL="0" indent="0">
              <a:buNone/>
            </a:pPr>
            <a:r>
              <a:rPr lang="en-US" sz="4000" b="1" kern="1200" dirty="0">
                <a:solidFill>
                  <a:schemeClr val="bg1"/>
                </a:solidFill>
                <a:latin typeface="+mn-lt"/>
                <a:ea typeface="+mn-ea"/>
                <a:cs typeface="+mn-cs"/>
              </a:rPr>
              <a:t>It’s time to say farewell to “statistically significant”</a:t>
            </a:r>
          </a:p>
        </p:txBody>
      </p:sp>
      <p:sp>
        <p:nvSpPr>
          <p:cNvPr id="5"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base" latinLnBrk="0" hangingPunct="1">
                <a:lnSpc>
                  <a:spcPct val="100000"/>
                </a:lnSpc>
                <a:spcBef>
                  <a:spcPct val="0"/>
                </a:spcBef>
                <a:spcAft>
                  <a:spcPts val="600"/>
                </a:spcAft>
                <a:buClrTx/>
                <a:buSzTx/>
                <a:buFontTx/>
                <a:buNone/>
                <a:tabLst/>
                <a:defRPr/>
              </a:pPr>
              <a:t>46</a:t>
            </a:fld>
            <a:endParaRPr kumimoji="0" lang="en-US" sz="1200" b="0" i="0" u="none" strike="noStrike" kern="1200" cap="none" spc="0" normalizeH="0" baseline="0" noProof="0" dirty="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0978729"/>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C1CA74-2779-42B1-AF6E-510FE6BD9E3B}"/>
              </a:ext>
            </a:extLst>
          </p:cNvPr>
          <p:cNvSpPr>
            <a:spLocks noGrp="1"/>
          </p:cNvSpPr>
          <p:nvPr>
            <p:ph type="title"/>
          </p:nvPr>
        </p:nvSpPr>
        <p:spPr>
          <a:xfrm>
            <a:off x="804672" y="1243013"/>
            <a:ext cx="3855720" cy="4371974"/>
          </a:xfrm>
        </p:spPr>
        <p:txBody>
          <a:bodyPr>
            <a:normAutofit/>
          </a:bodyPr>
          <a:lstStyle/>
          <a:p>
            <a:endParaRPr lang="en-US" sz="3600" dirty="0">
              <a:solidFill>
                <a:schemeClr val="tx2"/>
              </a:solidFill>
            </a:endParaRPr>
          </a:p>
        </p:txBody>
      </p:sp>
      <p:sp>
        <p:nvSpPr>
          <p:cNvPr id="3" name="Content Placeholder 2">
            <a:extLst>
              <a:ext uri="{FF2B5EF4-FFF2-40B4-BE49-F238E27FC236}">
                <a16:creationId xmlns:a16="http://schemas.microsoft.com/office/drawing/2014/main" id="{D99112E0-EA79-44EB-B8E6-CBD5B953DA28}"/>
              </a:ext>
            </a:extLst>
          </p:cNvPr>
          <p:cNvSpPr>
            <a:spLocks noGrp="1"/>
          </p:cNvSpPr>
          <p:nvPr>
            <p:ph idx="1"/>
          </p:nvPr>
        </p:nvSpPr>
        <p:spPr>
          <a:xfrm>
            <a:off x="6853941" y="254178"/>
            <a:ext cx="4919108" cy="5299457"/>
          </a:xfrm>
        </p:spPr>
        <p:txBody>
          <a:bodyPr anchor="ctr">
            <a:normAutofit/>
          </a:bodyPr>
          <a:lstStyle/>
          <a:p>
            <a:r>
              <a:rPr lang="en-US" sz="2400" dirty="0">
                <a:solidFill>
                  <a:schemeClr val="tx2"/>
                </a:solidFill>
              </a:rPr>
              <a:t>Significance has </a:t>
            </a:r>
            <a:r>
              <a:rPr lang="en-US" sz="2400" dirty="0">
                <a:solidFill>
                  <a:schemeClr val="tx2"/>
                </a:solidFill>
                <a:highlight>
                  <a:srgbClr val="FFFF00"/>
                </a:highlight>
              </a:rPr>
              <a:t>lost its meaning</a:t>
            </a:r>
          </a:p>
          <a:p>
            <a:r>
              <a:rPr lang="en-US" sz="2400" dirty="0">
                <a:solidFill>
                  <a:schemeClr val="tx2"/>
                </a:solidFill>
              </a:rPr>
              <a:t>Bright lines lead to </a:t>
            </a:r>
            <a:r>
              <a:rPr lang="en-US" sz="2400" dirty="0">
                <a:solidFill>
                  <a:schemeClr val="tx2"/>
                </a:solidFill>
                <a:highlight>
                  <a:srgbClr val="FFFF00"/>
                </a:highlight>
              </a:rPr>
              <a:t>bizarre behavior</a:t>
            </a:r>
          </a:p>
          <a:p>
            <a:r>
              <a:rPr lang="en-US" sz="2400" dirty="0">
                <a:solidFill>
                  <a:schemeClr val="tx2"/>
                </a:solidFill>
              </a:rPr>
              <a:t>Decades of </a:t>
            </a:r>
            <a:r>
              <a:rPr lang="en-US" sz="2400" dirty="0">
                <a:solidFill>
                  <a:schemeClr val="tx2"/>
                </a:solidFill>
                <a:highlight>
                  <a:srgbClr val="FFFF00"/>
                </a:highlight>
              </a:rPr>
              <a:t>complaining</a:t>
            </a:r>
            <a:r>
              <a:rPr lang="en-US" sz="2400" dirty="0">
                <a:solidFill>
                  <a:schemeClr val="tx2"/>
                </a:solidFill>
              </a:rPr>
              <a:t> have done nothing</a:t>
            </a:r>
          </a:p>
          <a:p>
            <a:r>
              <a:rPr lang="en-US" sz="2400" dirty="0">
                <a:solidFill>
                  <a:schemeClr val="tx2"/>
                </a:solidFill>
              </a:rPr>
              <a:t>“A </a:t>
            </a:r>
            <a:r>
              <a:rPr lang="en-US" sz="2400" dirty="0">
                <a:solidFill>
                  <a:schemeClr val="tx2"/>
                </a:solidFill>
                <a:highlight>
                  <a:srgbClr val="FFFF00"/>
                </a:highlight>
              </a:rPr>
              <a:t>label of statistical significance adds nothing </a:t>
            </a:r>
            <a:r>
              <a:rPr lang="en-US" sz="2400" dirty="0">
                <a:solidFill>
                  <a:schemeClr val="tx2"/>
                </a:solidFill>
              </a:rPr>
              <a:t>to what is already conveyed by the value of p; in fact, this dichotomization of p-values makes matters worse.” (TAS editorial)</a:t>
            </a:r>
          </a:p>
          <a:p>
            <a:r>
              <a:rPr lang="en-US" sz="2400" dirty="0">
                <a:solidFill>
                  <a:schemeClr val="tx2"/>
                </a:solidFill>
                <a:highlight>
                  <a:srgbClr val="FFFF00"/>
                </a:highlight>
              </a:rPr>
              <a:t>Multiple analyses</a:t>
            </a:r>
          </a:p>
          <a:p>
            <a:r>
              <a:rPr lang="en-US" sz="2400" dirty="0">
                <a:solidFill>
                  <a:schemeClr val="tx2"/>
                </a:solidFill>
                <a:highlight>
                  <a:srgbClr val="FFFF00"/>
                </a:highlight>
              </a:rPr>
              <a:t>File drawer effect</a:t>
            </a:r>
          </a:p>
        </p:txBody>
      </p:sp>
      <p:sp>
        <p:nvSpPr>
          <p:cNvPr id="33"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47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FC848BE8-71A9-676E-1D46-097CB375E0AA}"/>
              </a:ext>
            </a:extLst>
          </p:cNvPr>
          <p:cNvPicPr>
            <a:picLocks noChangeAspect="1"/>
          </p:cNvPicPr>
          <p:nvPr/>
        </p:nvPicPr>
        <p:blipFill>
          <a:blip r:embed="rId2"/>
          <a:stretch>
            <a:fillRect/>
          </a:stretch>
        </p:blipFill>
        <p:spPr>
          <a:xfrm>
            <a:off x="188537" y="1950816"/>
            <a:ext cx="5953199" cy="2456215"/>
          </a:xfrm>
          <a:prstGeom prst="rect">
            <a:avLst/>
          </a:prstGeom>
        </p:spPr>
      </p:pic>
    </p:spTree>
    <p:extLst>
      <p:ext uri="{BB962C8B-B14F-4D97-AF65-F5344CB8AC3E}">
        <p14:creationId xmlns:p14="http://schemas.microsoft.com/office/powerpoint/2010/main" val="24014072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Image">
            <a:extLst>
              <a:ext uri="{FF2B5EF4-FFF2-40B4-BE49-F238E27FC236}">
                <a16:creationId xmlns:a16="http://schemas.microsoft.com/office/drawing/2014/main" id="{B2C6F50B-F4BC-4CC9-95FE-0862D1BF20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38082" y="0"/>
            <a:ext cx="6791485" cy="4657815"/>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6F3730D0-533A-460C-A653-81A6AD44F5EC}"/>
              </a:ext>
            </a:extLst>
          </p:cNvPr>
          <p:cNvPicPr>
            <a:picLocks noChangeAspect="1"/>
          </p:cNvPicPr>
          <p:nvPr/>
        </p:nvPicPr>
        <p:blipFill>
          <a:blip r:embed="rId3"/>
          <a:stretch>
            <a:fillRect/>
          </a:stretch>
        </p:blipFill>
        <p:spPr>
          <a:xfrm>
            <a:off x="0" y="2465151"/>
            <a:ext cx="9315629" cy="4392849"/>
          </a:xfrm>
          <a:prstGeom prst="rect">
            <a:avLst/>
          </a:prstGeom>
        </p:spPr>
      </p:pic>
      <p:sp>
        <p:nvSpPr>
          <p:cNvPr id="5" name="TextBox 4">
            <a:extLst>
              <a:ext uri="{FF2B5EF4-FFF2-40B4-BE49-F238E27FC236}">
                <a16:creationId xmlns:a16="http://schemas.microsoft.com/office/drawing/2014/main" id="{93F1C825-8250-4066-BAE4-90F933BC488F}"/>
              </a:ext>
            </a:extLst>
          </p:cNvPr>
          <p:cNvSpPr txBox="1"/>
          <p:nvPr/>
        </p:nvSpPr>
        <p:spPr>
          <a:xfrm>
            <a:off x="9112624" y="5307449"/>
            <a:ext cx="2774576" cy="1169551"/>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rPr>
              <a:t>http://datacolada.org/wp-content/uploads/2016/12/3386-Rosenthal-1979-The-file-drawer-problem-and-tolerance-for-null-results.pdf</a:t>
            </a:r>
          </a:p>
        </p:txBody>
      </p:sp>
      <p:sp>
        <p:nvSpPr>
          <p:cNvPr id="6" name="Slide Number Placeholder 3">
            <a:extLst>
              <a:ext uri="{FF2B5EF4-FFF2-40B4-BE49-F238E27FC236}">
                <a16:creationId xmlns:a16="http://schemas.microsoft.com/office/drawing/2014/main" id="{30D27D74-C589-4A83-8290-2881009A6B3C}"/>
              </a:ext>
            </a:extLst>
          </p:cNvPr>
          <p:cNvSpPr txBox="1">
            <a:spLocks/>
          </p:cNvSpPr>
          <p:nvPr/>
        </p:nvSpPr>
        <p:spPr>
          <a:xfrm>
            <a:off x="11201400" y="6477000"/>
            <a:ext cx="685800" cy="320040"/>
          </a:xfrm>
          <a:prstGeom prst="rect">
            <a:avLst/>
          </a:prstGeom>
        </p:spPr>
        <p:txBody>
          <a:bodyPr vert="horz" lIns="91440" tIns="45720" rIns="91440" bIns="45720" rtlCol="0" anchor="ctr">
            <a:noAutofit/>
          </a:bodyPr>
          <a:lstStyle>
            <a:defPPr>
              <a:defRPr lang="en-US"/>
            </a:defPPr>
            <a:lvl1pPr algn="r" rtl="0" fontAlgn="base">
              <a:spcBef>
                <a:spcPct val="0"/>
              </a:spcBef>
              <a:spcAft>
                <a:spcPct val="0"/>
              </a:spcAft>
              <a:defRPr sz="1200" kern="1200">
                <a:solidFill>
                  <a:schemeClr val="tx1">
                    <a:tint val="75000"/>
                  </a:schemeClr>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48</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DD0450C-1FC5-4D6B-B084-31C6E56BA15D}"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2851178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accent4">
            <a:lumMod val="50000"/>
          </a:schemeClr>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Light bulb on yellow background with sketched light beams and cord">
            <a:extLst>
              <a:ext uri="{FF2B5EF4-FFF2-40B4-BE49-F238E27FC236}">
                <a16:creationId xmlns:a16="http://schemas.microsoft.com/office/drawing/2014/main" id="{5575FC57-74F4-6F56-1CA4-720D69A5971D}"/>
              </a:ext>
            </a:extLst>
          </p:cNvPr>
          <p:cNvPicPr>
            <a:picLocks noChangeAspect="1"/>
          </p:cNvPicPr>
          <p:nvPr/>
        </p:nvPicPr>
        <p:blipFill rotWithShape="1">
          <a:blip r:embed="rId2">
            <a:alphaModFix amt="60000"/>
          </a:blip>
          <a:srcRect t="8537"/>
          <a:stretch/>
        </p:blipFill>
        <p:spPr>
          <a:xfrm>
            <a:off x="-1" y="10"/>
            <a:ext cx="12192001" cy="6857990"/>
          </a:xfrm>
          <a:prstGeom prst="rect">
            <a:avLst/>
          </a:prstGeom>
          <a:blipFill dpi="0" rotWithShape="1">
            <a:blip r:embed="rId3">
              <a:alphaModFix amt="50000"/>
            </a:blip>
            <a:srcRect/>
            <a:tile tx="0" ty="0" sx="100000" sy="100000" flip="none" algn="tl"/>
          </a:blipFill>
        </p:spPr>
      </p:pic>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369262" y="137893"/>
            <a:ext cx="4465106" cy="4072044"/>
          </a:xfrm>
        </p:spPr>
        <p:txBody>
          <a:bodyPr vert="horz" lIns="91440" tIns="45720" rIns="91440" bIns="45720" rtlCol="0" anchor="t">
            <a:normAutofit/>
          </a:bodyPr>
          <a:lstStyle/>
          <a:p>
            <a:r>
              <a:rPr lang="en-US" sz="4100" b="0" dirty="0">
                <a:solidFill>
                  <a:srgbClr val="FFFFFF"/>
                </a:solidFill>
              </a:rPr>
              <a:t>Change is needed…</a:t>
            </a:r>
            <a:br>
              <a:rPr lang="en-US" sz="4100" b="0" dirty="0">
                <a:solidFill>
                  <a:srgbClr val="FFFFFF"/>
                </a:solidFill>
              </a:rPr>
            </a:br>
            <a:br>
              <a:rPr lang="en-US" sz="4100" b="0" dirty="0">
                <a:solidFill>
                  <a:srgbClr val="FFFFFF"/>
                </a:solidFill>
              </a:rPr>
            </a:br>
            <a:r>
              <a:rPr lang="en-US" sz="4100" b="0" dirty="0">
                <a:solidFill>
                  <a:srgbClr val="FFFFFF"/>
                </a:solidFill>
              </a:rPr>
              <a:t>…but change is never easy</a:t>
            </a:r>
          </a:p>
        </p:txBody>
      </p:sp>
      <p:sp>
        <p:nvSpPr>
          <p:cNvPr id="3" name="Content Placeholder 2">
            <a:extLst>
              <a:ext uri="{FF2B5EF4-FFF2-40B4-BE49-F238E27FC236}">
                <a16:creationId xmlns:a16="http://schemas.microsoft.com/office/drawing/2014/main" id="{F298699A-6D44-4E88-B021-481720010B44}"/>
              </a:ext>
            </a:extLst>
          </p:cNvPr>
          <p:cNvSpPr>
            <a:spLocks noGrp="1"/>
          </p:cNvSpPr>
          <p:nvPr>
            <p:ph idx="4294967295"/>
          </p:nvPr>
        </p:nvSpPr>
        <p:spPr>
          <a:xfrm>
            <a:off x="497777" y="3019691"/>
            <a:ext cx="6167248" cy="4072044"/>
          </a:xfrm>
        </p:spPr>
        <p:txBody>
          <a:bodyPr vert="horz" lIns="91440" tIns="45720" rIns="91440" bIns="45720" rtlCol="0">
            <a:normAutofit/>
          </a:bodyPr>
          <a:lstStyle/>
          <a:p>
            <a:pPr marL="0" indent="0">
              <a:buNone/>
            </a:pPr>
            <a:r>
              <a:rPr lang="en-US" sz="2400" dirty="0"/>
              <a:t>“The basic explanation is neither philosophical nor scientific, but sociologic; everyone uses them. It’s the same reason we can use money. When everyone believes in something’s value, we can use it for real things; money for food, and p-values for knowledge claims, publication, funding, and promotion. It doesn’t matter if the p-value doesn’t mean what people think it means; it becomes valuable because of what it buys.”  (Goodman – 2019 (TAS))</a:t>
            </a:r>
          </a:p>
        </p:txBody>
      </p:sp>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0450C-1FC5-4D6B-B084-31C6E56BA15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49</a:t>
            </a:fld>
            <a:endParaRPr kumimoji="0" lang="en-US" sz="1200" b="0" i="0" u="none" strike="noStrike" kern="1200" cap="none" spc="0" normalizeH="0" baseline="0" noProof="0" dirty="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131420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5A06597D-46BE-C7D1-4AE7-E70C048472A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8B236-01FE-405D-BCFA-0E60355B5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C37932D6-EB7E-6E09-E13C-B7340A49EB33}"/>
              </a:ext>
            </a:extLst>
          </p:cNvPr>
          <p:cNvPicPr>
            <a:picLocks noChangeAspect="1"/>
          </p:cNvPicPr>
          <p:nvPr/>
        </p:nvPicPr>
        <p:blipFill>
          <a:blip r:embed="rId2"/>
          <a:stretch>
            <a:fillRect/>
          </a:stretch>
        </p:blipFill>
        <p:spPr>
          <a:xfrm>
            <a:off x="1800171" y="168772"/>
            <a:ext cx="8591658" cy="6520457"/>
          </a:xfrm>
          <a:prstGeom prst="rect">
            <a:avLst/>
          </a:prstGeom>
        </p:spPr>
      </p:pic>
    </p:spTree>
    <p:extLst>
      <p:ext uri="{BB962C8B-B14F-4D97-AF65-F5344CB8AC3E}">
        <p14:creationId xmlns:p14="http://schemas.microsoft.com/office/powerpoint/2010/main" val="3345233257"/>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rgbClr val="FFFF00"/>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Rectangle 16">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descr="Light bulb on yellow background with sketched light beams and cord">
            <a:extLst>
              <a:ext uri="{FF2B5EF4-FFF2-40B4-BE49-F238E27FC236}">
                <a16:creationId xmlns:a16="http://schemas.microsoft.com/office/drawing/2014/main" id="{5575FC57-74F4-6F56-1CA4-720D69A5971D}"/>
              </a:ext>
            </a:extLst>
          </p:cNvPr>
          <p:cNvPicPr>
            <a:picLocks noChangeAspect="1"/>
          </p:cNvPicPr>
          <p:nvPr/>
        </p:nvPicPr>
        <p:blipFill rotWithShape="1">
          <a:blip r:embed="rId2">
            <a:alphaModFix amt="60000"/>
          </a:blip>
          <a:srcRect t="8537"/>
          <a:stretch/>
        </p:blipFill>
        <p:spPr>
          <a:xfrm>
            <a:off x="-1" y="10"/>
            <a:ext cx="12192001" cy="6857990"/>
          </a:xfrm>
          <a:prstGeom prst="rect">
            <a:avLst/>
          </a:prstGeom>
          <a:blipFill dpi="0" rotWithShape="1">
            <a:blip r:embed="rId3">
              <a:alphaModFix amt="50000"/>
            </a:blip>
            <a:srcRect/>
            <a:tile tx="0" ty="0" sx="100000" sy="100000" flip="none" algn="tl"/>
          </a:blipFill>
        </p:spPr>
      </p:pic>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528919" y="1671569"/>
            <a:ext cx="4465106" cy="4072044"/>
          </a:xfrm>
        </p:spPr>
        <p:txBody>
          <a:bodyPr vert="horz" lIns="91440" tIns="45720" rIns="91440" bIns="45720" rtlCol="0" anchor="t">
            <a:normAutofit/>
          </a:bodyPr>
          <a:lstStyle/>
          <a:p>
            <a:r>
              <a:rPr lang="en-US" sz="4100" b="0" dirty="0">
                <a:solidFill>
                  <a:srgbClr val="FFFFFF"/>
                </a:solidFill>
              </a:rPr>
              <a:t>Before listing some changes, though, let’s be sure to note that there are…</a:t>
            </a:r>
          </a:p>
        </p:txBody>
      </p:sp>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0450C-1FC5-4D6B-B084-31C6E56BA15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50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032563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330D6772-5550-42D5-B8BC-CDE2836562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Rectangle 11">
            <a:extLst>
              <a:ext uri="{FF2B5EF4-FFF2-40B4-BE49-F238E27FC236}">
                <a16:creationId xmlns:a16="http://schemas.microsoft.com/office/drawing/2014/main" id="{97DB0DD1-0F30-4B7E-A6DC-3DDA7D5B351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5" name="Picture 4" descr="Checkmate in a chess game">
            <a:extLst>
              <a:ext uri="{FF2B5EF4-FFF2-40B4-BE49-F238E27FC236}">
                <a16:creationId xmlns:a16="http://schemas.microsoft.com/office/drawing/2014/main" id="{307A293E-D24D-43EC-B0DB-5EC6D3ED4041}"/>
              </a:ext>
            </a:extLst>
          </p:cNvPr>
          <p:cNvPicPr>
            <a:picLocks noChangeAspect="1"/>
          </p:cNvPicPr>
          <p:nvPr/>
        </p:nvPicPr>
        <p:blipFill rotWithShape="1">
          <a:blip r:embed="rId2">
            <a:alphaModFix amt="60000"/>
          </a:blip>
          <a:srcRect t="25743"/>
          <a:stretch/>
        </p:blipFill>
        <p:spPr>
          <a:xfrm>
            <a:off x="-1" y="10"/>
            <a:ext cx="12192001" cy="6857990"/>
          </a:xfrm>
          <a:prstGeom prst="rect">
            <a:avLst/>
          </a:prstGeom>
        </p:spPr>
      </p:pic>
      <p:sp>
        <p:nvSpPr>
          <p:cNvPr id="2" name="Title 1">
            <a:extLst>
              <a:ext uri="{FF2B5EF4-FFF2-40B4-BE49-F238E27FC236}">
                <a16:creationId xmlns:a16="http://schemas.microsoft.com/office/drawing/2014/main" id="{FEC78288-1559-4E1D-8104-EF8EE7845D9F}"/>
              </a:ext>
            </a:extLst>
          </p:cNvPr>
          <p:cNvSpPr>
            <a:spLocks noGrp="1"/>
          </p:cNvSpPr>
          <p:nvPr>
            <p:ph type="title"/>
          </p:nvPr>
        </p:nvSpPr>
        <p:spPr>
          <a:xfrm>
            <a:off x="838199" y="1671569"/>
            <a:ext cx="4155825" cy="4072044"/>
          </a:xfrm>
        </p:spPr>
        <p:txBody>
          <a:bodyPr anchor="t">
            <a:normAutofit/>
          </a:bodyPr>
          <a:lstStyle/>
          <a:p>
            <a:r>
              <a:rPr lang="en-US">
                <a:solidFill>
                  <a:srgbClr val="FFFFFF"/>
                </a:solidFill>
              </a:rPr>
              <a:t>Opposing views</a:t>
            </a:r>
          </a:p>
        </p:txBody>
      </p:sp>
      <p:sp>
        <p:nvSpPr>
          <p:cNvPr id="3" name="Content Placeholder 2">
            <a:extLst>
              <a:ext uri="{FF2B5EF4-FFF2-40B4-BE49-F238E27FC236}">
                <a16:creationId xmlns:a16="http://schemas.microsoft.com/office/drawing/2014/main" id="{D6185566-A163-44AC-9D56-68E7194702BE}"/>
              </a:ext>
            </a:extLst>
          </p:cNvPr>
          <p:cNvSpPr>
            <a:spLocks noGrp="1"/>
          </p:cNvSpPr>
          <p:nvPr>
            <p:ph idx="1"/>
          </p:nvPr>
        </p:nvSpPr>
        <p:spPr>
          <a:xfrm>
            <a:off x="5186551" y="1671569"/>
            <a:ext cx="6167248" cy="4072044"/>
          </a:xfrm>
        </p:spPr>
        <p:txBody>
          <a:bodyPr>
            <a:normAutofit/>
          </a:bodyPr>
          <a:lstStyle/>
          <a:p>
            <a:pPr marL="514350" indent="-514350">
              <a:buFont typeface="+mj-lt"/>
              <a:buAutoNum type="arabicPeriod"/>
            </a:pPr>
            <a:r>
              <a:rPr lang="en-US" dirty="0">
                <a:solidFill>
                  <a:srgbClr val="FFFFFF"/>
                </a:solidFill>
              </a:rPr>
              <a:t>Potentially creates anarchy</a:t>
            </a:r>
          </a:p>
          <a:p>
            <a:pPr marL="514350" indent="-514350">
              <a:buFont typeface="+mj-lt"/>
              <a:buAutoNum type="arabicPeriod"/>
            </a:pPr>
            <a:r>
              <a:rPr lang="en-US" dirty="0">
                <a:solidFill>
                  <a:srgbClr val="FFFFFF"/>
                </a:solidFill>
              </a:rPr>
              <a:t>Negatively impacts image of statistics</a:t>
            </a:r>
          </a:p>
          <a:p>
            <a:pPr marL="514350" indent="-514350">
              <a:buFont typeface="+mj-lt"/>
              <a:buAutoNum type="arabicPeriod"/>
            </a:pPr>
            <a:r>
              <a:rPr lang="en-US" dirty="0">
                <a:solidFill>
                  <a:srgbClr val="FFFFFF"/>
                </a:solidFill>
              </a:rPr>
              <a:t>Why pick on p-values?</a:t>
            </a:r>
          </a:p>
          <a:p>
            <a:pPr marL="514350" indent="-514350">
              <a:buFont typeface="+mj-lt"/>
              <a:buAutoNum type="arabicPeriod"/>
            </a:pPr>
            <a:r>
              <a:rPr lang="en-US" dirty="0">
                <a:solidFill>
                  <a:srgbClr val="FFFFFF"/>
                </a:solidFill>
              </a:rPr>
              <a:t>Decisions have to be made</a:t>
            </a:r>
          </a:p>
        </p:txBody>
      </p:sp>
    </p:spTree>
    <p:extLst>
      <p:ext uri="{BB962C8B-B14F-4D97-AF65-F5344CB8AC3E}">
        <p14:creationId xmlns:p14="http://schemas.microsoft.com/office/powerpoint/2010/main" val="188009851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AD81-6F13-4C77-A5F0-6D012EA9D62C}"/>
              </a:ext>
            </a:extLst>
          </p:cNvPr>
          <p:cNvSpPr>
            <a:spLocks noGrp="1"/>
          </p:cNvSpPr>
          <p:nvPr>
            <p:ph type="title"/>
          </p:nvPr>
        </p:nvSpPr>
        <p:spPr>
          <a:xfrm>
            <a:off x="841248" y="548640"/>
            <a:ext cx="3600860" cy="5431536"/>
          </a:xfrm>
        </p:spPr>
        <p:txBody>
          <a:bodyPr>
            <a:normAutofit/>
          </a:bodyPr>
          <a:lstStyle/>
          <a:p>
            <a:r>
              <a:rPr lang="en-US" sz="4000" dirty="0"/>
              <a:t>1. Ending Significance Creates “The Wild West”</a:t>
            </a:r>
          </a:p>
        </p:txBody>
      </p:sp>
      <p:pic>
        <p:nvPicPr>
          <p:cNvPr id="5" name="Content Placeholder 4">
            <a:extLst>
              <a:ext uri="{FF2B5EF4-FFF2-40B4-BE49-F238E27FC236}">
                <a16:creationId xmlns:a16="http://schemas.microsoft.com/office/drawing/2014/main" id="{7CC0CEBE-D3A3-46A8-8513-8E77BEC349FA}"/>
              </a:ext>
            </a:extLst>
          </p:cNvPr>
          <p:cNvPicPr>
            <a:picLocks noGrp="1" noChangeAspect="1"/>
          </p:cNvPicPr>
          <p:nvPr>
            <p:ph idx="1"/>
          </p:nvPr>
        </p:nvPicPr>
        <p:blipFill>
          <a:blip r:embed="rId2"/>
          <a:stretch>
            <a:fillRect/>
          </a:stretch>
        </p:blipFill>
        <p:spPr>
          <a:xfrm>
            <a:off x="6128954" y="552450"/>
            <a:ext cx="4218754" cy="5430838"/>
          </a:xfrm>
        </p:spPr>
      </p:pic>
    </p:spTree>
    <p:extLst>
      <p:ext uri="{BB962C8B-B14F-4D97-AF65-F5344CB8AC3E}">
        <p14:creationId xmlns:p14="http://schemas.microsoft.com/office/powerpoint/2010/main" val="337646125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E4B29DD-1BBE-48D4-8817-20ECBF37070F}"/>
              </a:ext>
            </a:extLst>
          </p:cNvPr>
          <p:cNvPicPr>
            <a:picLocks noChangeAspect="1"/>
          </p:cNvPicPr>
          <p:nvPr/>
        </p:nvPicPr>
        <p:blipFill>
          <a:blip r:embed="rId2"/>
          <a:stretch>
            <a:fillRect/>
          </a:stretch>
        </p:blipFill>
        <p:spPr>
          <a:xfrm>
            <a:off x="2171700" y="133351"/>
            <a:ext cx="8591550" cy="1866900"/>
          </a:xfrm>
          <a:prstGeom prst="rect">
            <a:avLst/>
          </a:prstGeom>
        </p:spPr>
      </p:pic>
      <p:pic>
        <p:nvPicPr>
          <p:cNvPr id="3" name="Picture 2">
            <a:extLst>
              <a:ext uri="{FF2B5EF4-FFF2-40B4-BE49-F238E27FC236}">
                <a16:creationId xmlns:a16="http://schemas.microsoft.com/office/drawing/2014/main" id="{7E050FE8-9CCA-448A-8972-16F18637766E}"/>
              </a:ext>
            </a:extLst>
          </p:cNvPr>
          <p:cNvPicPr>
            <a:picLocks noChangeAspect="1"/>
          </p:cNvPicPr>
          <p:nvPr/>
        </p:nvPicPr>
        <p:blipFill>
          <a:blip r:embed="rId3"/>
          <a:stretch>
            <a:fillRect/>
          </a:stretch>
        </p:blipFill>
        <p:spPr>
          <a:xfrm>
            <a:off x="401003" y="1850041"/>
            <a:ext cx="2074545" cy="3157919"/>
          </a:xfrm>
          <a:prstGeom prst="rect">
            <a:avLst/>
          </a:prstGeom>
        </p:spPr>
      </p:pic>
      <p:pic>
        <p:nvPicPr>
          <p:cNvPr id="4" name="Picture 3">
            <a:extLst>
              <a:ext uri="{FF2B5EF4-FFF2-40B4-BE49-F238E27FC236}">
                <a16:creationId xmlns:a16="http://schemas.microsoft.com/office/drawing/2014/main" id="{043365D9-C950-42F8-A33F-2C5C5FF4424A}"/>
              </a:ext>
            </a:extLst>
          </p:cNvPr>
          <p:cNvPicPr>
            <a:picLocks noChangeAspect="1"/>
          </p:cNvPicPr>
          <p:nvPr/>
        </p:nvPicPr>
        <p:blipFill>
          <a:blip r:embed="rId4"/>
          <a:stretch>
            <a:fillRect/>
          </a:stretch>
        </p:blipFill>
        <p:spPr>
          <a:xfrm>
            <a:off x="2628900" y="5910262"/>
            <a:ext cx="9105900" cy="790575"/>
          </a:xfrm>
          <a:prstGeom prst="rect">
            <a:avLst/>
          </a:prstGeom>
        </p:spPr>
      </p:pic>
      <p:pic>
        <p:nvPicPr>
          <p:cNvPr id="6" name="Picture 5">
            <a:extLst>
              <a:ext uri="{FF2B5EF4-FFF2-40B4-BE49-F238E27FC236}">
                <a16:creationId xmlns:a16="http://schemas.microsoft.com/office/drawing/2014/main" id="{E7FF386E-A3B9-4D75-8BCF-BBB807F770DD}"/>
              </a:ext>
            </a:extLst>
          </p:cNvPr>
          <p:cNvPicPr>
            <a:picLocks noChangeAspect="1"/>
          </p:cNvPicPr>
          <p:nvPr/>
        </p:nvPicPr>
        <p:blipFill>
          <a:blip r:embed="rId5"/>
          <a:stretch>
            <a:fillRect/>
          </a:stretch>
        </p:blipFill>
        <p:spPr>
          <a:xfrm>
            <a:off x="3835283" y="2174370"/>
            <a:ext cx="7112233" cy="3537100"/>
          </a:xfrm>
          <a:prstGeom prst="rect">
            <a:avLst/>
          </a:prstGeom>
        </p:spPr>
      </p:pic>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107579A-FEFE-4F24-AA08-99B2E9E725B6}"/>
                  </a:ext>
                </a:extLst>
              </p14:cNvPr>
              <p14:cNvContentPartPr/>
              <p14:nvPr/>
            </p14:nvContentPartPr>
            <p14:xfrm>
              <a:off x="5468054" y="3507113"/>
              <a:ext cx="3061800" cy="462960"/>
            </p14:xfrm>
          </p:contentPart>
        </mc:Choice>
        <mc:Fallback xmlns="">
          <p:pic>
            <p:nvPicPr>
              <p:cNvPr id="5" name="Ink 4">
                <a:extLst>
                  <a:ext uri="{FF2B5EF4-FFF2-40B4-BE49-F238E27FC236}">
                    <a16:creationId xmlns:a16="http://schemas.microsoft.com/office/drawing/2014/main" id="{4107579A-FEFE-4F24-AA08-99B2E9E725B6}"/>
                  </a:ext>
                </a:extLst>
              </p:cNvPr>
              <p:cNvPicPr/>
              <p:nvPr/>
            </p:nvPicPr>
            <p:blipFill>
              <a:blip r:embed="rId7"/>
              <a:stretch>
                <a:fillRect/>
              </a:stretch>
            </p:blipFill>
            <p:spPr>
              <a:xfrm>
                <a:off x="5459414" y="3498113"/>
                <a:ext cx="3079440" cy="48060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7" name="Ink 6">
                <a:extLst>
                  <a:ext uri="{FF2B5EF4-FFF2-40B4-BE49-F238E27FC236}">
                    <a16:creationId xmlns:a16="http://schemas.microsoft.com/office/drawing/2014/main" id="{25012D30-0AFB-400B-BFEF-38977B795ABF}"/>
                  </a:ext>
                </a:extLst>
              </p14:cNvPr>
              <p14:cNvContentPartPr/>
              <p14:nvPr/>
            </p14:nvContentPartPr>
            <p14:xfrm>
              <a:off x="3696494" y="4528793"/>
              <a:ext cx="7250040" cy="1203840"/>
            </p14:xfrm>
          </p:contentPart>
        </mc:Choice>
        <mc:Fallback xmlns="">
          <p:pic>
            <p:nvPicPr>
              <p:cNvPr id="7" name="Ink 6">
                <a:extLst>
                  <a:ext uri="{FF2B5EF4-FFF2-40B4-BE49-F238E27FC236}">
                    <a16:creationId xmlns:a16="http://schemas.microsoft.com/office/drawing/2014/main" id="{25012D30-0AFB-400B-BFEF-38977B795ABF}"/>
                  </a:ext>
                </a:extLst>
              </p:cNvPr>
              <p:cNvPicPr/>
              <p:nvPr/>
            </p:nvPicPr>
            <p:blipFill>
              <a:blip r:embed="rId9"/>
              <a:stretch>
                <a:fillRect/>
              </a:stretch>
            </p:blipFill>
            <p:spPr>
              <a:xfrm>
                <a:off x="3687854" y="4520153"/>
                <a:ext cx="7267680" cy="1221480"/>
              </a:xfrm>
              <a:prstGeom prst="rect">
                <a:avLst/>
              </a:prstGeom>
            </p:spPr>
          </p:pic>
        </mc:Fallback>
      </mc:AlternateContent>
    </p:spTree>
    <p:extLst>
      <p:ext uri="{BB962C8B-B14F-4D97-AF65-F5344CB8AC3E}">
        <p14:creationId xmlns:p14="http://schemas.microsoft.com/office/powerpoint/2010/main" val="458114930"/>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C8AD81-6F13-4C77-A5F0-6D012EA9D62C}"/>
              </a:ext>
            </a:extLst>
          </p:cNvPr>
          <p:cNvSpPr>
            <a:spLocks noGrp="1"/>
          </p:cNvSpPr>
          <p:nvPr>
            <p:ph type="title"/>
          </p:nvPr>
        </p:nvSpPr>
        <p:spPr>
          <a:xfrm>
            <a:off x="841248" y="548640"/>
            <a:ext cx="3600860" cy="5431536"/>
          </a:xfrm>
        </p:spPr>
        <p:txBody>
          <a:bodyPr>
            <a:normAutofit/>
          </a:bodyPr>
          <a:lstStyle/>
          <a:p>
            <a:r>
              <a:rPr lang="en-US" sz="3200" dirty="0">
                <a:solidFill>
                  <a:srgbClr val="FF0000"/>
                </a:solidFill>
                <a:latin typeface="+mn-lt"/>
              </a:rPr>
              <a:t>This argument does not address any of the shortcomings of the use of statistical significance.</a:t>
            </a:r>
            <a:br>
              <a:rPr lang="en-US" sz="3200" dirty="0">
                <a:solidFill>
                  <a:srgbClr val="FF0000"/>
                </a:solidFill>
                <a:latin typeface="+mn-lt"/>
              </a:rPr>
            </a:br>
            <a:br>
              <a:rPr lang="en-US" sz="3200" dirty="0">
                <a:solidFill>
                  <a:srgbClr val="FF0000"/>
                </a:solidFill>
                <a:latin typeface="+mn-lt"/>
              </a:rPr>
            </a:br>
            <a:r>
              <a:rPr lang="en-US" sz="3200" dirty="0">
                <a:solidFill>
                  <a:srgbClr val="FF0000"/>
                </a:solidFill>
                <a:latin typeface="+mn-lt"/>
              </a:rPr>
              <a:t>Is the way to avoid “statistical anarchy” by using a problematic method?</a:t>
            </a:r>
          </a:p>
        </p:txBody>
      </p:sp>
      <p:pic>
        <p:nvPicPr>
          <p:cNvPr id="5" name="Content Placeholder 4">
            <a:extLst>
              <a:ext uri="{FF2B5EF4-FFF2-40B4-BE49-F238E27FC236}">
                <a16:creationId xmlns:a16="http://schemas.microsoft.com/office/drawing/2014/main" id="{7CC0CEBE-D3A3-46A8-8513-8E77BEC349FA}"/>
              </a:ext>
            </a:extLst>
          </p:cNvPr>
          <p:cNvPicPr>
            <a:picLocks noGrp="1" noChangeAspect="1"/>
          </p:cNvPicPr>
          <p:nvPr>
            <p:ph idx="1"/>
          </p:nvPr>
        </p:nvPicPr>
        <p:blipFill>
          <a:blip r:embed="rId2"/>
          <a:stretch>
            <a:fillRect/>
          </a:stretch>
        </p:blipFill>
        <p:spPr>
          <a:xfrm>
            <a:off x="6128954" y="552450"/>
            <a:ext cx="4218754" cy="5430838"/>
          </a:xfrm>
        </p:spPr>
      </p:pic>
    </p:spTree>
    <p:extLst>
      <p:ext uri="{BB962C8B-B14F-4D97-AF65-F5344CB8AC3E}">
        <p14:creationId xmlns:p14="http://schemas.microsoft.com/office/powerpoint/2010/main" val="233304100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5B9F960-29A9-4817-BB7F-C4BBB50232D9}"/>
              </a:ext>
            </a:extLst>
          </p:cNvPr>
          <p:cNvPicPr>
            <a:picLocks noChangeAspect="1"/>
          </p:cNvPicPr>
          <p:nvPr/>
        </p:nvPicPr>
        <p:blipFill rotWithShape="1">
          <a:blip r:embed="rId2">
            <a:alphaModFix amt="80000"/>
          </a:blip>
          <a:srcRect t="8508" b="24328"/>
          <a:stretch/>
        </p:blipFill>
        <p:spPr>
          <a:xfrm>
            <a:off x="-1" y="10"/>
            <a:ext cx="12192001" cy="6857990"/>
          </a:xfrm>
          <a:prstGeom prst="rect">
            <a:avLst/>
          </a:prstGeom>
        </p:spPr>
      </p:pic>
      <p:sp>
        <p:nvSpPr>
          <p:cNvPr id="3" name="TextBox 2">
            <a:extLst>
              <a:ext uri="{FF2B5EF4-FFF2-40B4-BE49-F238E27FC236}">
                <a16:creationId xmlns:a16="http://schemas.microsoft.com/office/drawing/2014/main" id="{854A53DD-635E-ACB9-0C85-89B681D20C89}"/>
              </a:ext>
            </a:extLst>
          </p:cNvPr>
          <p:cNvSpPr txBox="1"/>
          <p:nvPr/>
        </p:nvSpPr>
        <p:spPr>
          <a:xfrm>
            <a:off x="415635" y="415636"/>
            <a:ext cx="5560291" cy="156966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libri" panose="020F0502020204030204"/>
                <a:ea typeface="+mn-ea"/>
                <a:cs typeface="+mn-cs"/>
              </a:rPr>
              <a:t>2. Ending significance negatively influences the perception of our profession</a:t>
            </a:r>
          </a:p>
        </p:txBody>
      </p:sp>
    </p:spTree>
    <p:extLst>
      <p:ext uri="{BB962C8B-B14F-4D97-AF65-F5344CB8AC3E}">
        <p14:creationId xmlns:p14="http://schemas.microsoft.com/office/powerpoint/2010/main" val="424325992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90F3E91-47C8-4746-9E13-2859C68BFCCE}"/>
              </a:ext>
            </a:extLst>
          </p:cNvPr>
          <p:cNvSpPr>
            <a:spLocks noGrp="1"/>
          </p:cNvSpPr>
          <p:nvPr>
            <p:ph type="title"/>
          </p:nvPr>
        </p:nvSpPr>
        <p:spPr>
          <a:xfrm>
            <a:off x="841248" y="548640"/>
            <a:ext cx="3600860" cy="5431536"/>
          </a:xfrm>
        </p:spPr>
        <p:txBody>
          <a:bodyPr vert="horz" lIns="91440" tIns="45720" rIns="91440" bIns="45720" rtlCol="0">
            <a:normAutofit/>
          </a:bodyPr>
          <a:lstStyle/>
          <a:p>
            <a:r>
              <a:rPr lang="en-US" sz="5400"/>
              <a:t>ASA President’s Corner</a:t>
            </a:r>
            <a:endParaRPr lang="en-US" sz="5400" kern="1200">
              <a:latin typeface="+mj-lt"/>
              <a:ea typeface="+mj-ea"/>
              <a:cs typeface="+mj-cs"/>
            </a:endParaRPr>
          </a:p>
        </p:txBody>
      </p:sp>
      <p:sp>
        <p:nvSpPr>
          <p:cNvPr id="4" name="Content Placeholder 3">
            <a:extLst>
              <a:ext uri="{FF2B5EF4-FFF2-40B4-BE49-F238E27FC236}">
                <a16:creationId xmlns:a16="http://schemas.microsoft.com/office/drawing/2014/main" id="{435F9485-59CE-4804-B5AE-0BD97EDFB8F7}"/>
              </a:ext>
            </a:extLst>
          </p:cNvPr>
          <p:cNvSpPr>
            <a:spLocks noGrp="1"/>
          </p:cNvSpPr>
          <p:nvPr>
            <p:ph idx="1"/>
          </p:nvPr>
        </p:nvSpPr>
        <p:spPr>
          <a:xfrm>
            <a:off x="5126418" y="552091"/>
            <a:ext cx="6224335" cy="5431536"/>
          </a:xfrm>
        </p:spPr>
        <p:txBody>
          <a:bodyPr vert="horz" lIns="91440" tIns="45720" rIns="91440" bIns="45720" rtlCol="0" anchor="ctr">
            <a:normAutofit/>
          </a:bodyPr>
          <a:lstStyle/>
          <a:p>
            <a:r>
              <a:rPr lang="en-US" sz="2400" b="0" i="0">
                <a:solidFill>
                  <a:srgbClr val="333333"/>
                </a:solidFill>
                <a:effectLst/>
                <a:latin typeface="Arial" panose="020B0604020202020204" pitchFamily="34" charset="0"/>
              </a:rPr>
              <a:t>“…researchers may read the call to ‘abandon statistical significance’ as ‘abandon statistical methods altogether’.”</a:t>
            </a:r>
          </a:p>
          <a:p>
            <a:endParaRPr lang="en-US" sz="2400">
              <a:solidFill>
                <a:srgbClr val="333333"/>
              </a:solidFill>
              <a:latin typeface="Arial" panose="020B0604020202020204" pitchFamily="34" charset="0"/>
            </a:endParaRPr>
          </a:p>
          <a:p>
            <a:endParaRPr lang="en-US" sz="2400" b="0" i="0">
              <a:solidFill>
                <a:srgbClr val="333333"/>
              </a:solidFill>
              <a:effectLst/>
              <a:latin typeface="Arial" panose="020B0604020202020204" pitchFamily="34" charset="0"/>
            </a:endParaRPr>
          </a:p>
          <a:p>
            <a:r>
              <a:rPr lang="en-US" sz="1800" u="sng">
                <a:solidFill>
                  <a:srgbClr val="0563C1"/>
                </a:solidFill>
                <a:effectLst/>
                <a:latin typeface="Calibri" panose="020F0502020204030204" pitchFamily="34" charset="0"/>
                <a:ea typeface="Calibri" panose="020F0502020204030204" pitchFamily="34" charset="0"/>
                <a:cs typeface="Times New Roman" panose="02020603050405020304" pitchFamily="18" charset="0"/>
                <a:hlinkClick r:id="rId2"/>
              </a:rPr>
              <a:t>https://magazine.amstat.org/blog/2019/06/01/unintended-consequences/</a:t>
            </a:r>
            <a:endParaRPr lang="en-US"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91483656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3A930249-8242-4E2B-AF17-C0182648832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Rectangle 8">
            <a:extLst>
              <a:ext uri="{FF2B5EF4-FFF2-40B4-BE49-F238E27FC236}">
                <a16:creationId xmlns:a16="http://schemas.microsoft.com/office/drawing/2014/main" id="{A5BDD999-C5E1-4B3E-A710-7686738191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15B9F960-29A9-4817-BB7F-C4BBB50232D9}"/>
              </a:ext>
            </a:extLst>
          </p:cNvPr>
          <p:cNvPicPr>
            <a:picLocks noChangeAspect="1"/>
          </p:cNvPicPr>
          <p:nvPr/>
        </p:nvPicPr>
        <p:blipFill rotWithShape="1">
          <a:blip r:embed="rId2">
            <a:alphaModFix amt="80000"/>
          </a:blip>
          <a:srcRect t="8508" b="24328"/>
          <a:stretch/>
        </p:blipFill>
        <p:spPr>
          <a:xfrm>
            <a:off x="-1" y="10"/>
            <a:ext cx="12192001" cy="6857990"/>
          </a:xfrm>
          <a:prstGeom prst="rect">
            <a:avLst/>
          </a:prstGeom>
        </p:spPr>
      </p:pic>
      <p:sp>
        <p:nvSpPr>
          <p:cNvPr id="3" name="TextBox 2">
            <a:extLst>
              <a:ext uri="{FF2B5EF4-FFF2-40B4-BE49-F238E27FC236}">
                <a16:creationId xmlns:a16="http://schemas.microsoft.com/office/drawing/2014/main" id="{854A53DD-635E-ACB9-0C85-89B681D20C89}"/>
              </a:ext>
            </a:extLst>
          </p:cNvPr>
          <p:cNvSpPr txBox="1"/>
          <p:nvPr/>
        </p:nvSpPr>
        <p:spPr>
          <a:xfrm>
            <a:off x="415635" y="415636"/>
            <a:ext cx="6317674" cy="2062103"/>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0000"/>
                </a:solidFill>
                <a:effectLst/>
                <a:uLnTx/>
                <a:uFillTx/>
                <a:latin typeface="Calibri" panose="020F0502020204030204"/>
                <a:ea typeface="+mn-ea"/>
                <a:cs typeface="+mn-cs"/>
              </a:rPr>
              <a:t>Does keeping the baby (statistics) in the bathwater (significance) make sense? That bathwater has needed changed for 100 years!</a:t>
            </a:r>
          </a:p>
        </p:txBody>
      </p:sp>
    </p:spTree>
    <p:extLst>
      <p:ext uri="{BB962C8B-B14F-4D97-AF65-F5344CB8AC3E}">
        <p14:creationId xmlns:p14="http://schemas.microsoft.com/office/powerpoint/2010/main" val="1606944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CE831C-189A-41DE-B406-F33534003B08}"/>
              </a:ext>
            </a:extLst>
          </p:cNvPr>
          <p:cNvSpPr>
            <a:spLocks noGrp="1"/>
          </p:cNvSpPr>
          <p:nvPr>
            <p:ph type="title"/>
          </p:nvPr>
        </p:nvSpPr>
        <p:spPr>
          <a:xfrm>
            <a:off x="838201" y="345810"/>
            <a:ext cx="5120561" cy="1325563"/>
          </a:xfrm>
        </p:spPr>
        <p:txBody>
          <a:bodyPr vert="horz" lIns="91440" tIns="45720" rIns="91440" bIns="45720" rtlCol="0">
            <a:normAutofit/>
          </a:bodyPr>
          <a:lstStyle/>
          <a:p>
            <a:r>
              <a:rPr lang="en-US" kern="1200" dirty="0">
                <a:latin typeface="+mj-lt"/>
                <a:ea typeface="+mj-ea"/>
                <a:cs typeface="+mj-cs"/>
              </a:rPr>
              <a:t>“</a:t>
            </a:r>
            <a:r>
              <a:rPr lang="en-US" i="1" kern="1200" dirty="0">
                <a:latin typeface="+mj-lt"/>
                <a:ea typeface="+mj-ea"/>
                <a:cs typeface="+mj-cs"/>
              </a:rPr>
              <a:t>It’s the Same Old Song</a:t>
            </a:r>
            <a:r>
              <a:rPr lang="en-US" kern="1200" dirty="0">
                <a:latin typeface="+mj-lt"/>
                <a:ea typeface="+mj-ea"/>
                <a:cs typeface="+mj-cs"/>
              </a:rPr>
              <a:t>” </a:t>
            </a:r>
          </a:p>
        </p:txBody>
      </p:sp>
      <p:sp>
        <p:nvSpPr>
          <p:cNvPr id="1041" name="Content Placeholder 1040">
            <a:extLst>
              <a:ext uri="{FF2B5EF4-FFF2-40B4-BE49-F238E27FC236}">
                <a16:creationId xmlns:a16="http://schemas.microsoft.com/office/drawing/2014/main" id="{E818EC19-D1FE-A7E0-9C7B-FBEEFF51CB3E}"/>
              </a:ext>
            </a:extLst>
          </p:cNvPr>
          <p:cNvSpPr>
            <a:spLocks noGrp="1"/>
          </p:cNvSpPr>
          <p:nvPr>
            <p:ph idx="1"/>
          </p:nvPr>
        </p:nvSpPr>
        <p:spPr>
          <a:xfrm>
            <a:off x="838201" y="1825625"/>
            <a:ext cx="5092194" cy="4351338"/>
          </a:xfrm>
        </p:spPr>
        <p:txBody>
          <a:bodyPr>
            <a:normAutofit/>
          </a:bodyPr>
          <a:lstStyle/>
          <a:p>
            <a:pPr marL="0" indent="0">
              <a:buNone/>
            </a:pPr>
            <a:endParaRPr lang="en-US" dirty="0"/>
          </a:p>
          <a:p>
            <a:pPr marL="0" indent="0">
              <a:buNone/>
            </a:pPr>
            <a:r>
              <a:rPr lang="en-US" sz="3200" dirty="0"/>
              <a:t>3. Everything we are saying about statistical significance could be true for other statistical measures as well. </a:t>
            </a:r>
          </a:p>
        </p:txBody>
      </p:sp>
      <p:sp>
        <p:nvSpPr>
          <p:cNvPr id="1046" name="Oval 104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Greatest Hits COMP By Four Tops">
            <a:extLst>
              <a:ext uri="{FF2B5EF4-FFF2-40B4-BE49-F238E27FC236}">
                <a16:creationId xmlns:a16="http://schemas.microsoft.com/office/drawing/2014/main" id="{91AB1E81-87C9-4E83-8E51-5DE35BAD1E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1" r="17608"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48" name="Arc 104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149467B-D815-4D9B-99AC-618863A17B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453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E8F870-7B81-2486-7D3F-A63E655EAE0E}"/>
              </a:ext>
            </a:extLst>
          </p:cNvPr>
          <p:cNvPicPr>
            <a:picLocks noChangeAspect="1"/>
          </p:cNvPicPr>
          <p:nvPr/>
        </p:nvPicPr>
        <p:blipFill>
          <a:blip r:embed="rId4"/>
          <a:stretch>
            <a:fillRect/>
          </a:stretch>
        </p:blipFill>
        <p:spPr>
          <a:xfrm>
            <a:off x="2367877" y="875350"/>
            <a:ext cx="806673" cy="978764"/>
          </a:xfrm>
          <a:prstGeom prst="rect">
            <a:avLst/>
          </a:prstGeom>
        </p:spPr>
      </p:pic>
    </p:spTree>
    <p:extLst>
      <p:ext uri="{BB962C8B-B14F-4D97-AF65-F5344CB8AC3E}">
        <p14:creationId xmlns:p14="http://schemas.microsoft.com/office/powerpoint/2010/main" val="359620684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E2AB4578-2C03-4992-8415-E91E61A89D13}"/>
              </a:ext>
            </a:extLst>
          </p:cNvPr>
          <p:cNvSpPr txBox="1"/>
          <p:nvPr/>
        </p:nvSpPr>
        <p:spPr>
          <a:xfrm>
            <a:off x="5686426" y="358889"/>
            <a:ext cx="6464408" cy="1638096"/>
          </a:xfrm>
          <a:prstGeom prst="rect">
            <a:avLst/>
          </a:prstGeom>
        </p:spPr>
        <p:txBody>
          <a:bodyPr vert="horz" lIns="91440" tIns="45720" rIns="91440" bIns="45720" rtlCol="0" anchor="t">
            <a:normAutofit/>
          </a:bodyPr>
          <a:lstStyle/>
          <a:p>
            <a:pPr marL="0" marR="0" lvl="0" indent="0" algn="l" defTabSz="914400" rtl="0" eaLnBrk="1" fontAlgn="auto" latinLnBrk="0" hangingPunct="1">
              <a:lnSpc>
                <a:spcPct val="90000"/>
              </a:lnSpc>
              <a:spcBef>
                <a:spcPts val="0"/>
              </a:spcBef>
              <a:spcAft>
                <a:spcPts val="600"/>
              </a:spcAft>
              <a:buClrTx/>
              <a:buSzTx/>
              <a:buFontTx/>
              <a:buNone/>
              <a:tabLst/>
              <a:defRPr/>
            </a:pPr>
            <a:r>
              <a:rPr kumimoji="0" lang="en-US" sz="14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Benjamini, Y. Online discussion of the ASA Statement on Statistical Significance and P-Values, The American Statistician, 70. </a:t>
            </a:r>
          </a:p>
        </p:txBody>
      </p:sp>
      <p:pic>
        <p:nvPicPr>
          <p:cNvPr id="3" name="Picture 2">
            <a:extLst>
              <a:ext uri="{FF2B5EF4-FFF2-40B4-BE49-F238E27FC236}">
                <a16:creationId xmlns:a16="http://schemas.microsoft.com/office/drawing/2014/main" id="{993BBE71-C194-4FC5-88EE-72CD49206B51}"/>
              </a:ext>
            </a:extLst>
          </p:cNvPr>
          <p:cNvPicPr>
            <a:picLocks noChangeAspect="1"/>
          </p:cNvPicPr>
          <p:nvPr/>
        </p:nvPicPr>
        <p:blipFill>
          <a:blip r:embed="rId2"/>
          <a:stretch>
            <a:fillRect/>
          </a:stretch>
        </p:blipFill>
        <p:spPr>
          <a:xfrm>
            <a:off x="4673346" y="3193371"/>
            <a:ext cx="6903720" cy="2985858"/>
          </a:xfrm>
          <a:prstGeom prst="rect">
            <a:avLst/>
          </a:prstGeom>
          <a:solidFill>
            <a:schemeClr val="accent2"/>
          </a:solidFill>
          <a:ln w="25400">
            <a:solidFill>
              <a:schemeClr val="accent2"/>
            </a:solidFill>
          </a:ln>
        </p:spPr>
      </p:pic>
      <p:sp>
        <p:nvSpPr>
          <p:cNvPr id="11" name="TextBox 10">
            <a:extLst>
              <a:ext uri="{FF2B5EF4-FFF2-40B4-BE49-F238E27FC236}">
                <a16:creationId xmlns:a16="http://schemas.microsoft.com/office/drawing/2014/main" id="{DDB84D91-22D9-4846-8C08-EBEA7D57009A}"/>
              </a:ext>
            </a:extLst>
          </p:cNvPr>
          <p:cNvSpPr txBox="1"/>
          <p:nvPr/>
        </p:nvSpPr>
        <p:spPr>
          <a:xfrm>
            <a:off x="538190" y="2968789"/>
            <a:ext cx="3893133" cy="2862322"/>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rPr>
              <a:t>“Yet all of these other approaches, as well as most statistical tools, may suffer from many of the same problems as the p-values do. What level of likelihood ratio in favor of the research hypothesis will be acceptable to the journal? Should scientific discoveries be based on whether posterior odds pass a specific threshold (P3)? Does either measure the size of an effect (P5)?”</a:t>
            </a:r>
          </a:p>
        </p:txBody>
      </p:sp>
      <p:sp>
        <p:nvSpPr>
          <p:cNvPr id="13" name="TextBox 12">
            <a:extLst>
              <a:ext uri="{FF2B5EF4-FFF2-40B4-BE49-F238E27FC236}">
                <a16:creationId xmlns:a16="http://schemas.microsoft.com/office/drawing/2014/main" id="{2604E526-1776-4D5A-945F-BA742C397937}"/>
              </a:ext>
            </a:extLst>
          </p:cNvPr>
          <p:cNvSpPr txBox="1"/>
          <p:nvPr/>
        </p:nvSpPr>
        <p:spPr>
          <a:xfrm>
            <a:off x="529632" y="224053"/>
            <a:ext cx="3703864" cy="954107"/>
          </a:xfrm>
          <a:prstGeom prst="rect">
            <a:avLst/>
          </a:prstGeom>
          <a:noFill/>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333333"/>
                </a:solidFill>
                <a:effectLst/>
                <a:uLnTx/>
                <a:uFillTx/>
                <a:latin typeface="Calibri" panose="020F0502020204030204"/>
                <a:ea typeface="Calibri" panose="020F0502020204030204" pitchFamily="34" charset="0"/>
                <a:cs typeface="Times New Roman" panose="02020603050405020304" pitchFamily="18" charset="0"/>
              </a:rPr>
              <a:t>Other methods have the same problems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154325722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 name="Rectangle 18">
            <a:extLst>
              <a:ext uri="{FF2B5EF4-FFF2-40B4-BE49-F238E27FC236}">
                <a16:creationId xmlns:a16="http://schemas.microsoft.com/office/drawing/2014/main" id="{E1750109-3B91-4506-B997-0CD8E35A148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2B308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Rectangle 20">
            <a:extLst>
              <a:ext uri="{FF2B5EF4-FFF2-40B4-BE49-F238E27FC236}">
                <a16:creationId xmlns:a16="http://schemas.microsoft.com/office/drawing/2014/main" id="{E72D8D1B-59F6-4FF3-8547-9BBB6129F2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48006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4B0DAEFD-C704-63D6-4A4B-C98D7E605719}"/>
              </a:ext>
            </a:extLst>
          </p:cNvPr>
          <p:cNvPicPr>
            <a:picLocks noChangeAspect="1"/>
          </p:cNvPicPr>
          <p:nvPr/>
        </p:nvPicPr>
        <p:blipFill rotWithShape="1">
          <a:blip r:embed="rId3"/>
          <a:srcRect b="15727"/>
          <a:stretch/>
        </p:blipFill>
        <p:spPr>
          <a:xfrm>
            <a:off x="622549" y="1009734"/>
            <a:ext cx="3122143" cy="1743118"/>
          </a:xfrm>
          <a:prstGeom prst="rect">
            <a:avLst/>
          </a:prstGeom>
        </p:spPr>
      </p:pic>
      <p:sp>
        <p:nvSpPr>
          <p:cNvPr id="23" name="Rectangle 22">
            <a:extLst>
              <a:ext uri="{FF2B5EF4-FFF2-40B4-BE49-F238E27FC236}">
                <a16:creationId xmlns:a16="http://schemas.microsoft.com/office/drawing/2014/main" id="{14044C96-7CFD-44DB-A579-D77B0D37C6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35998" y="487090"/>
            <a:ext cx="3588174" cy="278104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1" name="Picture 10">
            <a:extLst>
              <a:ext uri="{FF2B5EF4-FFF2-40B4-BE49-F238E27FC236}">
                <a16:creationId xmlns:a16="http://schemas.microsoft.com/office/drawing/2014/main" id="{E4EE4251-090F-C3A9-08CE-3C1C2B3A82F6}"/>
              </a:ext>
            </a:extLst>
          </p:cNvPr>
          <p:cNvPicPr>
            <a:picLocks noChangeAspect="1"/>
          </p:cNvPicPr>
          <p:nvPr/>
        </p:nvPicPr>
        <p:blipFill>
          <a:blip r:embed="rId4"/>
          <a:stretch>
            <a:fillRect/>
          </a:stretch>
        </p:blipFill>
        <p:spPr>
          <a:xfrm>
            <a:off x="8313518" y="1002459"/>
            <a:ext cx="3252903" cy="1764699"/>
          </a:xfrm>
          <a:prstGeom prst="rect">
            <a:avLst/>
          </a:prstGeom>
        </p:spPr>
      </p:pic>
      <p:sp>
        <p:nvSpPr>
          <p:cNvPr id="25" name="Rectangle 24">
            <a:extLst>
              <a:ext uri="{FF2B5EF4-FFF2-40B4-BE49-F238E27FC236}">
                <a16:creationId xmlns:a16="http://schemas.microsoft.com/office/drawing/2014/main" id="{8FC8C21F-9484-4A71-ABFA-6C10682FAC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61331" y="3603670"/>
            <a:ext cx="3442553"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6EE12318-4DFA-520C-BCF3-C4F9BECC348E}"/>
              </a:ext>
            </a:extLst>
          </p:cNvPr>
          <p:cNvPicPr>
            <a:picLocks noChangeAspect="1"/>
          </p:cNvPicPr>
          <p:nvPr/>
        </p:nvPicPr>
        <p:blipFill rotWithShape="1">
          <a:blip r:embed="rId5"/>
          <a:srcRect r="-3" b="27273"/>
          <a:stretch/>
        </p:blipFill>
        <p:spPr>
          <a:xfrm>
            <a:off x="622549" y="4072316"/>
            <a:ext cx="3104943" cy="1823386"/>
          </a:xfrm>
          <a:prstGeom prst="rect">
            <a:avLst/>
          </a:prstGeom>
        </p:spPr>
      </p:pic>
      <p:sp>
        <p:nvSpPr>
          <p:cNvPr id="27" name="Rectangle 26">
            <a:extLst>
              <a:ext uri="{FF2B5EF4-FFF2-40B4-BE49-F238E27FC236}">
                <a16:creationId xmlns:a16="http://schemas.microsoft.com/office/drawing/2014/main" id="{2C444748-5A8D-4B53-89FE-42B455DFA2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225618" y="487090"/>
            <a:ext cx="3588171" cy="5897880"/>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93912E1C-1178-10AC-461F-B475364385D2}"/>
              </a:ext>
            </a:extLst>
          </p:cNvPr>
          <p:cNvPicPr>
            <a:picLocks noChangeAspect="1"/>
          </p:cNvPicPr>
          <p:nvPr/>
        </p:nvPicPr>
        <p:blipFill rotWithShape="1">
          <a:blip r:embed="rId6"/>
          <a:srcRect t="1587" r="2" b="2"/>
          <a:stretch/>
        </p:blipFill>
        <p:spPr>
          <a:xfrm>
            <a:off x="4381676" y="2095495"/>
            <a:ext cx="3252903" cy="2681070"/>
          </a:xfrm>
          <a:prstGeom prst="rect">
            <a:avLst/>
          </a:prstGeom>
        </p:spPr>
      </p:pic>
      <p:sp>
        <p:nvSpPr>
          <p:cNvPr id="29" name="Rectangle 28">
            <a:extLst>
              <a:ext uri="{FF2B5EF4-FFF2-40B4-BE49-F238E27FC236}">
                <a16:creationId xmlns:a16="http://schemas.microsoft.com/office/drawing/2014/main" id="{F4FFA271-A10A-4AC3-8F06-E3313A197A8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129502" y="3603670"/>
            <a:ext cx="3601167" cy="2788074"/>
          </a:xfrm>
          <a:prstGeom prst="rect">
            <a:avLst/>
          </a:prstGeom>
          <a:solidFill>
            <a:schemeClr val="bg1"/>
          </a:solidFill>
          <a:ln w="190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a:extLst>
              <a:ext uri="{FF2B5EF4-FFF2-40B4-BE49-F238E27FC236}">
                <a16:creationId xmlns:a16="http://schemas.microsoft.com/office/drawing/2014/main" id="{058EA9FE-4AA3-DF48-8AF1-2EEDE8D8A9F3}"/>
              </a:ext>
            </a:extLst>
          </p:cNvPr>
          <p:cNvPicPr>
            <a:picLocks noChangeAspect="1"/>
          </p:cNvPicPr>
          <p:nvPr/>
        </p:nvPicPr>
        <p:blipFill rotWithShape="1">
          <a:blip r:embed="rId7"/>
          <a:srcRect r="1" b="912"/>
          <a:stretch/>
        </p:blipFill>
        <p:spPr>
          <a:xfrm>
            <a:off x="8313518" y="4117242"/>
            <a:ext cx="3252903" cy="1740564"/>
          </a:xfrm>
          <a:prstGeom prst="rect">
            <a:avLst/>
          </a:prstGeom>
        </p:spPr>
      </p:pic>
      <p:sp>
        <p:nvSpPr>
          <p:cNvPr id="2" name="Slide Number Placeholder 1">
            <a:extLst>
              <a:ext uri="{FF2B5EF4-FFF2-40B4-BE49-F238E27FC236}">
                <a16:creationId xmlns:a16="http://schemas.microsoft.com/office/drawing/2014/main" id="{7CBA2FA8-C72F-63BC-FAF8-BE12EF332083}"/>
              </a:ext>
            </a:extLst>
          </p:cNvPr>
          <p:cNvSpPr>
            <a:spLocks noGrp="1"/>
          </p:cNvSpPr>
          <p:nvPr>
            <p:ph type="sldNum" sz="quarter" idx="12"/>
          </p:nvPr>
        </p:nvSpPr>
        <p:spPr>
          <a:xfrm>
            <a:off x="10691446" y="6356350"/>
            <a:ext cx="662354"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2" name="TextBox 11">
            <a:extLst>
              <a:ext uri="{FF2B5EF4-FFF2-40B4-BE49-F238E27FC236}">
                <a16:creationId xmlns:a16="http://schemas.microsoft.com/office/drawing/2014/main" id="{B6D0371F-D06B-ECDE-AF0C-5CC98183B22F}"/>
              </a:ext>
            </a:extLst>
          </p:cNvPr>
          <p:cNvSpPr txBox="1"/>
          <p:nvPr/>
        </p:nvSpPr>
        <p:spPr>
          <a:xfrm>
            <a:off x="703385" y="2831123"/>
            <a:ext cx="2699238"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“Who you </a:t>
            </a:r>
            <a:r>
              <a:rPr kumimoji="0" lang="en-US" sz="1800" b="0" i="0" u="none" strike="noStrike" kern="1200" cap="none" spc="0" normalizeH="0" baseline="0" noProof="0" dirty="0" err="1">
                <a:ln>
                  <a:noFill/>
                </a:ln>
                <a:solidFill>
                  <a:prstClr val="black"/>
                </a:solidFill>
                <a:effectLst/>
                <a:uLnTx/>
                <a:uFillTx/>
                <a:latin typeface="Calibri" panose="020F0502020204030204"/>
                <a:ea typeface="+mn-ea"/>
                <a:cs typeface="+mn-cs"/>
              </a:rPr>
              <a:t>gonna</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call?</a:t>
            </a:r>
          </a:p>
        </p:txBody>
      </p:sp>
      <p:sp>
        <p:nvSpPr>
          <p:cNvPr id="13" name="TextBox 12">
            <a:extLst>
              <a:ext uri="{FF2B5EF4-FFF2-40B4-BE49-F238E27FC236}">
                <a16:creationId xmlns:a16="http://schemas.microsoft.com/office/drawing/2014/main" id="{12E38CE9-1BE4-A354-9742-F7BFA34D0320}"/>
              </a:ext>
            </a:extLst>
          </p:cNvPr>
          <p:cNvSpPr txBox="1"/>
          <p:nvPr/>
        </p:nvSpPr>
        <p:spPr>
          <a:xfrm>
            <a:off x="8660423" y="2954215"/>
            <a:ext cx="246624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“I am Iron Man”</a:t>
            </a:r>
          </a:p>
        </p:txBody>
      </p:sp>
      <p:sp>
        <p:nvSpPr>
          <p:cNvPr id="15" name="TextBox 14">
            <a:extLst>
              <a:ext uri="{FF2B5EF4-FFF2-40B4-BE49-F238E27FC236}">
                <a16:creationId xmlns:a16="http://schemas.microsoft.com/office/drawing/2014/main" id="{E2DDFB32-3F4F-F5DF-C71E-45EE6DD0115C}"/>
              </a:ext>
            </a:extLst>
          </p:cNvPr>
          <p:cNvSpPr txBox="1"/>
          <p:nvPr/>
        </p:nvSpPr>
        <p:spPr>
          <a:xfrm>
            <a:off x="946186" y="5999815"/>
            <a:ext cx="1837593"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“Ka-Chow!”</a:t>
            </a:r>
          </a:p>
        </p:txBody>
      </p:sp>
      <p:sp>
        <p:nvSpPr>
          <p:cNvPr id="16" name="TextBox 15">
            <a:extLst>
              <a:ext uri="{FF2B5EF4-FFF2-40B4-BE49-F238E27FC236}">
                <a16:creationId xmlns:a16="http://schemas.microsoft.com/office/drawing/2014/main" id="{FD670406-744A-2F16-CCD2-28E00BADFB45}"/>
              </a:ext>
            </a:extLst>
          </p:cNvPr>
          <p:cNvSpPr txBox="1"/>
          <p:nvPr/>
        </p:nvSpPr>
        <p:spPr>
          <a:xfrm>
            <a:off x="8354259" y="5798145"/>
            <a:ext cx="3151651" cy="92333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33333"/>
                </a:solidFill>
                <a:effectLst/>
                <a:uLnTx/>
                <a:uFillTx/>
                <a:latin typeface="proxima-nova"/>
                <a:ea typeface="+mn-ea"/>
                <a:cs typeface="+mn-cs"/>
              </a:rPr>
              <a:t> </a:t>
            </a:r>
            <a:r>
              <a:rPr kumimoji="0" lang="en-US" sz="1800" b="0" i="0" u="none" strike="noStrike" kern="1200" cap="none" spc="0" normalizeH="0" baseline="0" noProof="0" dirty="0">
                <a:ln>
                  <a:noFill/>
                </a:ln>
                <a:solidFill>
                  <a:srgbClr val="333333"/>
                </a:solidFill>
                <a:effectLst/>
                <a:uLnTx/>
                <a:uFillTx/>
                <a:latin typeface="proxima-nova"/>
                <a:ea typeface="+mn-ea"/>
                <a:cs typeface="+mn-cs"/>
              </a:rPr>
              <a:t>"It's not who I am underneath, but what I do that defines me.” " </a:t>
            </a: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17" name="TextBox 16">
            <a:extLst>
              <a:ext uri="{FF2B5EF4-FFF2-40B4-BE49-F238E27FC236}">
                <a16:creationId xmlns:a16="http://schemas.microsoft.com/office/drawing/2014/main" id="{D40D37A3-9D15-2D12-5B04-220180B5C759}"/>
              </a:ext>
            </a:extLst>
          </p:cNvPr>
          <p:cNvSpPr txBox="1"/>
          <p:nvPr/>
        </p:nvSpPr>
        <p:spPr>
          <a:xfrm>
            <a:off x="4517164" y="5758962"/>
            <a:ext cx="3151007"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"What about the accent? Is it... is it too much?"</a:t>
            </a:r>
          </a:p>
        </p:txBody>
      </p:sp>
    </p:spTree>
    <p:custDataLst>
      <p:tags r:id="rId1"/>
    </p:custDataLst>
    <p:extLst>
      <p:ext uri="{BB962C8B-B14F-4D97-AF65-F5344CB8AC3E}">
        <p14:creationId xmlns:p14="http://schemas.microsoft.com/office/powerpoint/2010/main" val="342096991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44" name="Rectangle 1043">
            <a:extLst>
              <a:ext uri="{FF2B5EF4-FFF2-40B4-BE49-F238E27FC236}">
                <a16:creationId xmlns:a16="http://schemas.microsoft.com/office/drawing/2014/main" id="{D2B783EE-0239-4717-BBEA-8C9EAC61C8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85CE831C-189A-41DE-B406-F33534003B08}"/>
              </a:ext>
            </a:extLst>
          </p:cNvPr>
          <p:cNvSpPr>
            <a:spLocks noGrp="1"/>
          </p:cNvSpPr>
          <p:nvPr>
            <p:ph type="title"/>
          </p:nvPr>
        </p:nvSpPr>
        <p:spPr>
          <a:xfrm>
            <a:off x="838201" y="345810"/>
            <a:ext cx="5120561" cy="1325563"/>
          </a:xfrm>
        </p:spPr>
        <p:txBody>
          <a:bodyPr vert="horz" lIns="91440" tIns="45720" rIns="91440" bIns="45720" rtlCol="0">
            <a:normAutofit/>
          </a:bodyPr>
          <a:lstStyle/>
          <a:p>
            <a:r>
              <a:rPr lang="en-US" kern="1200" dirty="0">
                <a:latin typeface="+mj-lt"/>
                <a:ea typeface="+mj-ea"/>
                <a:cs typeface="+mj-cs"/>
              </a:rPr>
              <a:t>“</a:t>
            </a:r>
            <a:r>
              <a:rPr lang="en-US" i="1" kern="1200" dirty="0">
                <a:latin typeface="+mj-lt"/>
                <a:ea typeface="+mj-ea"/>
                <a:cs typeface="+mj-cs"/>
              </a:rPr>
              <a:t>It’s the Same Old Song</a:t>
            </a:r>
            <a:r>
              <a:rPr lang="en-US" kern="1200" dirty="0">
                <a:latin typeface="+mj-lt"/>
                <a:ea typeface="+mj-ea"/>
                <a:cs typeface="+mj-cs"/>
              </a:rPr>
              <a:t>” </a:t>
            </a:r>
          </a:p>
        </p:txBody>
      </p:sp>
      <p:sp>
        <p:nvSpPr>
          <p:cNvPr id="1041" name="Content Placeholder 1040">
            <a:extLst>
              <a:ext uri="{FF2B5EF4-FFF2-40B4-BE49-F238E27FC236}">
                <a16:creationId xmlns:a16="http://schemas.microsoft.com/office/drawing/2014/main" id="{E818EC19-D1FE-A7E0-9C7B-FBEEFF51CB3E}"/>
              </a:ext>
            </a:extLst>
          </p:cNvPr>
          <p:cNvSpPr>
            <a:spLocks noGrp="1"/>
          </p:cNvSpPr>
          <p:nvPr>
            <p:ph idx="1"/>
          </p:nvPr>
        </p:nvSpPr>
        <p:spPr>
          <a:xfrm>
            <a:off x="838201" y="1825625"/>
            <a:ext cx="5092194" cy="4351338"/>
          </a:xfrm>
        </p:spPr>
        <p:txBody>
          <a:bodyPr>
            <a:normAutofit/>
          </a:bodyPr>
          <a:lstStyle/>
          <a:p>
            <a:pPr marL="0" indent="0">
              <a:buNone/>
            </a:pPr>
            <a:endParaRPr lang="en-US" dirty="0"/>
          </a:p>
          <a:p>
            <a:pPr marL="0" indent="0">
              <a:buNone/>
            </a:pPr>
            <a:r>
              <a:rPr lang="en-US" sz="3200" dirty="0">
                <a:solidFill>
                  <a:srgbClr val="FF0000"/>
                </a:solidFill>
              </a:rPr>
              <a:t>True!</a:t>
            </a:r>
          </a:p>
          <a:p>
            <a:pPr marL="0" indent="0">
              <a:buNone/>
            </a:pPr>
            <a:r>
              <a:rPr lang="en-US" sz="3200" dirty="0">
                <a:solidFill>
                  <a:srgbClr val="FF0000"/>
                </a:solidFill>
              </a:rPr>
              <a:t>But that doesn’t imply that we should keep using a method that we KNOW has been abused for decades because other methods could be similarly abused.</a:t>
            </a:r>
          </a:p>
        </p:txBody>
      </p:sp>
      <p:sp>
        <p:nvSpPr>
          <p:cNvPr id="1046" name="Oval 1045">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420569" y="1364732"/>
            <a:ext cx="947488" cy="92178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1028" name="Picture 4" descr="Greatest Hits COMP By Four Tops">
            <a:extLst>
              <a:ext uri="{FF2B5EF4-FFF2-40B4-BE49-F238E27FC236}">
                <a16:creationId xmlns:a16="http://schemas.microsoft.com/office/drawing/2014/main" id="{91AB1E81-87C9-4E83-8E51-5DE35BAD1EC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4481" r="17608" b="3"/>
          <a:stretch/>
        </p:blipFill>
        <p:spPr bwMode="auto">
          <a:xfrm>
            <a:off x="7901259" y="2727729"/>
            <a:ext cx="4290741" cy="4130271"/>
          </a:xfrm>
          <a:custGeom>
            <a:avLst/>
            <a:gdLst/>
            <a:ahLst/>
            <a:cxnLst/>
            <a:rect l="l" t="t" r="r" b="b"/>
            <a:pathLst>
              <a:path w="4290741" h="4130271">
                <a:moveTo>
                  <a:pt x="2503809" y="0"/>
                </a:moveTo>
                <a:cubicBezTo>
                  <a:pt x="3157405" y="0"/>
                  <a:pt x="3752509" y="250434"/>
                  <a:pt x="4198398" y="660580"/>
                </a:cubicBezTo>
                <a:lnTo>
                  <a:pt x="4290741" y="751286"/>
                </a:lnTo>
                <a:lnTo>
                  <a:pt x="4290741" y="4130271"/>
                </a:lnTo>
                <a:lnTo>
                  <a:pt x="604508" y="4130271"/>
                </a:lnTo>
                <a:lnTo>
                  <a:pt x="461940" y="3953232"/>
                </a:lnTo>
                <a:cubicBezTo>
                  <a:pt x="171051" y="3544183"/>
                  <a:pt x="0" y="3043971"/>
                  <a:pt x="0" y="2503809"/>
                </a:cubicBezTo>
                <a:cubicBezTo>
                  <a:pt x="0" y="1120992"/>
                  <a:pt x="1120992" y="0"/>
                  <a:pt x="2503809" y="0"/>
                </a:cubicBezTo>
                <a:close/>
              </a:path>
            </a:pathLst>
          </a:custGeom>
          <a:noFill/>
          <a:extLst>
            <a:ext uri="{909E8E84-426E-40DD-AFC4-6F175D3DCCD1}">
              <a14:hiddenFill xmlns:a14="http://schemas.microsoft.com/office/drawing/2010/main">
                <a:solidFill>
                  <a:srgbClr val="FFFFFF"/>
                </a:solidFill>
              </a14:hiddenFill>
            </a:ext>
          </a:extLst>
        </p:spPr>
      </p:pic>
      <p:sp>
        <p:nvSpPr>
          <p:cNvPr id="1048" name="Arc 1047">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4759070" flipV="1">
            <a:off x="6034138" y="-673140"/>
            <a:ext cx="4021193" cy="4021193"/>
          </a:xfrm>
          <a:prstGeom prst="arc">
            <a:avLst>
              <a:gd name="adj1" fmla="val 16200000"/>
              <a:gd name="adj2" fmla="val 20093138"/>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pic>
        <p:nvPicPr>
          <p:cNvPr id="1026" name="Picture 2">
            <a:extLst>
              <a:ext uri="{FF2B5EF4-FFF2-40B4-BE49-F238E27FC236}">
                <a16:creationId xmlns:a16="http://schemas.microsoft.com/office/drawing/2014/main" id="{1149467B-D815-4D9B-99AC-618863A17BD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1" b="14532"/>
          <a:stretch/>
        </p:blipFill>
        <p:spPr bwMode="auto">
          <a:xfrm>
            <a:off x="6261607" y="1"/>
            <a:ext cx="3519312" cy="3007909"/>
          </a:xfrm>
          <a:custGeom>
            <a:avLst/>
            <a:gdLst/>
            <a:ahLst/>
            <a:cxnLst/>
            <a:rect l="l" t="t" r="r" b="b"/>
            <a:pathLst>
              <a:path w="3519312" h="3007909">
                <a:moveTo>
                  <a:pt x="519780" y="0"/>
                </a:moveTo>
                <a:lnTo>
                  <a:pt x="2999532" y="0"/>
                </a:lnTo>
                <a:lnTo>
                  <a:pt x="3003921" y="3989"/>
                </a:lnTo>
                <a:cubicBezTo>
                  <a:pt x="3322356" y="322424"/>
                  <a:pt x="3519312" y="762338"/>
                  <a:pt x="3519312" y="1248253"/>
                </a:cubicBezTo>
                <a:cubicBezTo>
                  <a:pt x="3519312" y="2220084"/>
                  <a:pt x="2731487" y="3007909"/>
                  <a:pt x="1759656" y="3007909"/>
                </a:cubicBezTo>
                <a:cubicBezTo>
                  <a:pt x="787826" y="3007909"/>
                  <a:pt x="0" y="2220084"/>
                  <a:pt x="0" y="1248253"/>
                </a:cubicBezTo>
                <a:cubicBezTo>
                  <a:pt x="0" y="762338"/>
                  <a:pt x="196957" y="322424"/>
                  <a:pt x="515392" y="3989"/>
                </a:cubicBezTo>
                <a:close/>
              </a:path>
            </a:pathLst>
          </a:cu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2AE8F870-7B81-2486-7D3F-A63E655EAE0E}"/>
              </a:ext>
            </a:extLst>
          </p:cNvPr>
          <p:cNvPicPr>
            <a:picLocks noChangeAspect="1"/>
          </p:cNvPicPr>
          <p:nvPr/>
        </p:nvPicPr>
        <p:blipFill>
          <a:blip r:embed="rId4"/>
          <a:stretch>
            <a:fillRect/>
          </a:stretch>
        </p:blipFill>
        <p:spPr>
          <a:xfrm>
            <a:off x="2367877" y="875350"/>
            <a:ext cx="806673" cy="978764"/>
          </a:xfrm>
          <a:prstGeom prst="rect">
            <a:avLst/>
          </a:prstGeom>
        </p:spPr>
      </p:pic>
    </p:spTree>
    <p:extLst>
      <p:ext uri="{BB962C8B-B14F-4D97-AF65-F5344CB8AC3E}">
        <p14:creationId xmlns:p14="http://schemas.microsoft.com/office/powerpoint/2010/main" val="35870343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6C0CA1-FFDA-4F26-81DD-A42E41057F52}"/>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4. Decisions have to be made</a:t>
            </a:r>
          </a:p>
        </p:txBody>
      </p:sp>
      <p:pic>
        <p:nvPicPr>
          <p:cNvPr id="4" name="Picture 3">
            <a:extLst>
              <a:ext uri="{FF2B5EF4-FFF2-40B4-BE49-F238E27FC236}">
                <a16:creationId xmlns:a16="http://schemas.microsoft.com/office/drawing/2014/main" id="{691A07FA-09BD-D0F6-9DE9-0B8DE5C95DCB}"/>
              </a:ext>
            </a:extLst>
          </p:cNvPr>
          <p:cNvPicPr>
            <a:picLocks noChangeAspect="1"/>
          </p:cNvPicPr>
          <p:nvPr/>
        </p:nvPicPr>
        <p:blipFill>
          <a:blip r:embed="rId2"/>
          <a:stretch>
            <a:fillRect/>
          </a:stretch>
        </p:blipFill>
        <p:spPr>
          <a:xfrm>
            <a:off x="983730" y="1662640"/>
            <a:ext cx="10488489" cy="1581371"/>
          </a:xfrm>
          <a:prstGeom prst="rect">
            <a:avLst/>
          </a:prstGeom>
        </p:spPr>
      </p:pic>
      <p:pic>
        <p:nvPicPr>
          <p:cNvPr id="3" name="Picture 2">
            <a:extLst>
              <a:ext uri="{FF2B5EF4-FFF2-40B4-BE49-F238E27FC236}">
                <a16:creationId xmlns:a16="http://schemas.microsoft.com/office/drawing/2014/main" id="{73DA3447-E84C-4458-9749-CD91A3553F16}"/>
              </a:ext>
            </a:extLst>
          </p:cNvPr>
          <p:cNvPicPr>
            <a:picLocks noChangeAspect="1"/>
          </p:cNvPicPr>
          <p:nvPr/>
        </p:nvPicPr>
        <p:blipFill>
          <a:blip r:embed="rId3"/>
          <a:stretch>
            <a:fillRect/>
          </a:stretch>
        </p:blipFill>
        <p:spPr>
          <a:xfrm>
            <a:off x="7527672" y="2501251"/>
            <a:ext cx="4319368" cy="4362998"/>
          </a:xfrm>
          <a:prstGeom prst="rect">
            <a:avLst/>
          </a:prstGeom>
        </p:spPr>
      </p:pic>
    </p:spTree>
    <p:extLst>
      <p:ext uri="{BB962C8B-B14F-4D97-AF65-F5344CB8AC3E}">
        <p14:creationId xmlns:p14="http://schemas.microsoft.com/office/powerpoint/2010/main" val="5752913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5E6B3632-31A7-4B9A-9B3B-DAADD1D372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EEA1809-0BC4-481A-A6A8-247D124CF6C2}"/>
              </a:ext>
            </a:extLst>
          </p:cNvPr>
          <p:cNvSpPr>
            <a:spLocks noGrp="1"/>
          </p:cNvSpPr>
          <p:nvPr>
            <p:ph type="title"/>
          </p:nvPr>
        </p:nvSpPr>
        <p:spPr>
          <a:xfrm>
            <a:off x="8379725" y="640081"/>
            <a:ext cx="3206143" cy="5489009"/>
          </a:xfrm>
        </p:spPr>
        <p:txBody>
          <a:bodyPr vert="horz" lIns="91440" tIns="45720" rIns="91440" bIns="45720" rtlCol="0">
            <a:normAutofit/>
          </a:bodyPr>
          <a:lstStyle/>
          <a:p>
            <a:r>
              <a:rPr lang="en-US" sz="2100">
                <a:effectLst/>
                <a:latin typeface="Georgia" panose="02040502050405020303" pitchFamily="18" charset="0"/>
                <a:ea typeface="Calibri" panose="020F0502020204030204" pitchFamily="34" charset="0"/>
                <a:cs typeface="Times New Roman" panose="02020603050405020304" pitchFamily="18" charset="0"/>
              </a:rPr>
              <a:t>We acknowledge the importance of embracing uncertainty, avoiding hyped claims, and recognising that the </a:t>
            </a:r>
            <a:r>
              <a:rPr lang="en-US" sz="2100" i="1">
                <a:effectLst/>
                <a:latin typeface="Georgia" panose="02040502050405020303" pitchFamily="18" charset="0"/>
                <a:ea typeface="Calibri" panose="020F0502020204030204" pitchFamily="34" charset="0"/>
                <a:cs typeface="Times New Roman" panose="02020603050405020304" pitchFamily="18" charset="0"/>
              </a:rPr>
              <a:t>p</a:t>
            </a:r>
            <a:r>
              <a:rPr lang="en-US" sz="2100">
                <a:effectLst/>
                <a:latin typeface="Georgia" panose="02040502050405020303" pitchFamily="18" charset="0"/>
                <a:ea typeface="Calibri" panose="020F0502020204030204" pitchFamily="34" charset="0"/>
                <a:cs typeface="Times New Roman" panose="02020603050405020304" pitchFamily="18" charset="0"/>
              </a:rPr>
              <a:t> value is often poorly understood, but statistical significance, in our opinion, has a crucial practical importance. </a:t>
            </a:r>
            <a:r>
              <a:rPr lang="en-US" sz="2100">
                <a:effectLst/>
                <a:highlight>
                  <a:srgbClr val="FFFF00"/>
                </a:highlight>
                <a:latin typeface="Georgia" panose="02040502050405020303" pitchFamily="18" charset="0"/>
                <a:ea typeface="Calibri" panose="020F0502020204030204" pitchFamily="34" charset="0"/>
                <a:cs typeface="Times New Roman" panose="02020603050405020304" pitchFamily="18" charset="0"/>
              </a:rPr>
              <a:t>Inferences are unavoidably dichotomous, </a:t>
            </a:r>
            <a:r>
              <a:rPr lang="en-US" sz="2100">
                <a:effectLst/>
                <a:latin typeface="Georgia" panose="02040502050405020303" pitchFamily="18" charset="0"/>
                <a:ea typeface="Calibri" panose="020F0502020204030204" pitchFamily="34" charset="0"/>
                <a:cs typeface="Times New Roman" panose="02020603050405020304" pitchFamily="18" charset="0"/>
              </a:rPr>
              <a:t>especially in medicine and healthcare, both in preclinical (</a:t>
            </a:r>
            <a:r>
              <a:rPr lang="en-US" sz="2100" i="1">
                <a:effectLst/>
                <a:latin typeface="Georgia" panose="02040502050405020303" pitchFamily="18" charset="0"/>
                <a:ea typeface="Calibri" panose="020F0502020204030204" pitchFamily="34" charset="0"/>
                <a:cs typeface="Times New Roman" panose="02020603050405020304" pitchFamily="18" charset="0"/>
              </a:rPr>
              <a:t>experimental</a:t>
            </a:r>
            <a:r>
              <a:rPr lang="en-US" sz="2100">
                <a:effectLst/>
                <a:latin typeface="Georgia" panose="02040502050405020303" pitchFamily="18" charset="0"/>
                <a:ea typeface="Calibri" panose="020F0502020204030204" pitchFamily="34" charset="0"/>
                <a:cs typeface="Times New Roman" panose="02020603050405020304" pitchFamily="18" charset="0"/>
              </a:rPr>
              <a:t>) and clinical research. </a:t>
            </a:r>
            <a:endParaRPr lang="en-US" sz="2100" kern="1200">
              <a:latin typeface="+mj-lt"/>
              <a:ea typeface="+mj-ea"/>
              <a:cs typeface="+mj-cs"/>
            </a:endParaRPr>
          </a:p>
        </p:txBody>
      </p:sp>
      <p:pic>
        <p:nvPicPr>
          <p:cNvPr id="4" name="Picture 3">
            <a:extLst>
              <a:ext uri="{FF2B5EF4-FFF2-40B4-BE49-F238E27FC236}">
                <a16:creationId xmlns:a16="http://schemas.microsoft.com/office/drawing/2014/main" id="{A187569A-ED1B-4FC6-A179-727C82FACA8E}"/>
              </a:ext>
            </a:extLst>
          </p:cNvPr>
          <p:cNvPicPr>
            <a:picLocks noChangeAspect="1"/>
          </p:cNvPicPr>
          <p:nvPr/>
        </p:nvPicPr>
        <p:blipFill>
          <a:blip r:embed="rId2"/>
          <a:stretch>
            <a:fillRect/>
          </a:stretch>
        </p:blipFill>
        <p:spPr>
          <a:xfrm>
            <a:off x="643467" y="1776188"/>
            <a:ext cx="7345825" cy="3305620"/>
          </a:xfrm>
          <a:prstGeom prst="rect">
            <a:avLst/>
          </a:prstGeom>
        </p:spPr>
      </p:pic>
    </p:spTree>
    <p:extLst>
      <p:ext uri="{BB962C8B-B14F-4D97-AF65-F5344CB8AC3E}">
        <p14:creationId xmlns:p14="http://schemas.microsoft.com/office/powerpoint/2010/main" val="169287613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0936" y="639520"/>
            <a:ext cx="3429000" cy="1719072"/>
          </a:xfrm>
        </p:spPr>
        <p:txBody>
          <a:bodyPr anchor="b">
            <a:normAutofit fontScale="90000"/>
          </a:bodyPr>
          <a:lstStyle/>
          <a:p>
            <a:r>
              <a:rPr lang="en-US" sz="5400" dirty="0"/>
              <a:t>ASA Task Force statement</a:t>
            </a:r>
          </a:p>
        </p:txBody>
      </p:sp>
      <p:sp>
        <p:nvSpPr>
          <p:cNvPr id="3" name="Content Placeholder 2"/>
          <p:cNvSpPr>
            <a:spLocks noGrp="1"/>
          </p:cNvSpPr>
          <p:nvPr>
            <p:ph idx="1"/>
          </p:nvPr>
        </p:nvSpPr>
        <p:spPr>
          <a:xfrm>
            <a:off x="342900" y="2807208"/>
            <a:ext cx="3717036" cy="3410712"/>
          </a:xfrm>
        </p:spPr>
        <p:txBody>
          <a:bodyPr anchor="t">
            <a:normAutofit fontScale="70000" lnSpcReduction="20000"/>
          </a:bodyPr>
          <a:lstStyle/>
          <a:p>
            <a:pPr marL="0" marR="0" lvl="0" indent="0">
              <a:lnSpc>
                <a:spcPct val="120000"/>
              </a:lnSpc>
              <a:spcBef>
                <a:spcPts val="0"/>
              </a:spcBef>
              <a:spcAft>
                <a:spcPts val="600"/>
              </a:spcAft>
              <a:buNone/>
            </a:pPr>
            <a:r>
              <a:rPr lang="en-US" dirty="0">
                <a:effectLst/>
                <a:latin typeface="Calibri" panose="020F0502020204030204" pitchFamily="34" charset="0"/>
                <a:ea typeface="Cambria" panose="02040503050406030204" pitchFamily="18" charset="0"/>
                <a:cs typeface="Calibri" panose="020F0502020204030204" pitchFamily="34" charset="0"/>
              </a:rPr>
              <a:t>“</a:t>
            </a:r>
            <a:r>
              <a:rPr lang="en-US" dirty="0"/>
              <a:t>Its purpose is two-fold: to clarify that the use of P -values and significance testing, properly applied and interpreted, are important tools that should not be abandoned, and to briefly set out some principles of sound statistical inference that may be useful to the scientific community.”</a:t>
            </a:r>
            <a:endParaRPr lang="en-US" dirty="0">
              <a:effectLst/>
              <a:latin typeface="Calibri" panose="020F0502020204030204" pitchFamily="34" charset="0"/>
              <a:ea typeface="Cambria" panose="02040503050406030204" pitchFamily="18" charset="0"/>
              <a:cs typeface="Calibri" panose="020F0502020204030204" pitchFamily="34" charset="0"/>
            </a:endParaRPr>
          </a:p>
        </p:txBody>
      </p:sp>
      <p:pic>
        <p:nvPicPr>
          <p:cNvPr id="7" name="Picture 6">
            <a:extLst>
              <a:ext uri="{FF2B5EF4-FFF2-40B4-BE49-F238E27FC236}">
                <a16:creationId xmlns:a16="http://schemas.microsoft.com/office/drawing/2014/main" id="{0E0901FE-77F3-4426-80BC-EC9166E6CB84}"/>
              </a:ext>
            </a:extLst>
          </p:cNvPr>
          <p:cNvPicPr>
            <a:picLocks noChangeAspect="1"/>
          </p:cNvPicPr>
          <p:nvPr/>
        </p:nvPicPr>
        <p:blipFill>
          <a:blip r:embed="rId2"/>
          <a:stretch>
            <a:fillRect/>
          </a:stretch>
        </p:blipFill>
        <p:spPr>
          <a:xfrm>
            <a:off x="4654296" y="2143182"/>
            <a:ext cx="6903720" cy="2571635"/>
          </a:xfrm>
          <a:prstGeom prst="rect">
            <a:avLst/>
          </a:prstGeom>
        </p:spPr>
      </p:pic>
      <p:sp>
        <p:nvSpPr>
          <p:cNvPr id="5" name="Slide Number Placeholder 4"/>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C2E4F4E2-DEA3-44FD-BEC9-57866B7FA44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63</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818899376"/>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84BD9D-A4CE-47E0-B85A-F19BB2F16F3F}"/>
              </a:ext>
            </a:extLst>
          </p:cNvPr>
          <p:cNvSpPr>
            <a:spLocks noGrp="1"/>
          </p:cNvSpPr>
          <p:nvPr>
            <p:ph idx="1"/>
          </p:nvPr>
        </p:nvSpPr>
        <p:spPr>
          <a:xfrm>
            <a:off x="5126418" y="552091"/>
            <a:ext cx="6224335" cy="5431536"/>
          </a:xfrm>
        </p:spPr>
        <p:txBody>
          <a:bodyPr anchor="ctr">
            <a:normAutofit/>
          </a:bodyPr>
          <a:lstStyle/>
          <a:p>
            <a:pPr marL="0" indent="0">
              <a:buNone/>
            </a:pPr>
            <a:r>
              <a:rPr lang="en-US" sz="2400" dirty="0">
                <a:effectLst/>
                <a:ea typeface="Cambria" panose="02040503050406030204" pitchFamily="18" charset="0"/>
                <a:cs typeface="Times New Roman" panose="02020603050405020304" pitchFamily="18" charset="0"/>
              </a:rPr>
              <a:t>“</a:t>
            </a:r>
            <a:r>
              <a:rPr lang="en-US" sz="2400" b="1" dirty="0">
                <a:effectLst/>
                <a:ea typeface="Cambria" panose="02040503050406030204" pitchFamily="18" charset="0"/>
                <a:cs typeface="Times New Roman" panose="02020603050405020304" pitchFamily="18" charset="0"/>
              </a:rPr>
              <a:t>Thresholds are helpful when actions are required.</a:t>
            </a:r>
            <a:r>
              <a:rPr lang="en-US" sz="2400" dirty="0">
                <a:effectLst/>
                <a:ea typeface="Cambria" panose="02040503050406030204" pitchFamily="18" charset="0"/>
                <a:cs typeface="Times New Roman" panose="02020603050405020304" pitchFamily="18" charset="0"/>
              </a:rPr>
              <a:t> Comparing P-values to a significance level can be useful….</a:t>
            </a:r>
            <a:r>
              <a:rPr lang="en-US" sz="2400" dirty="0"/>
              <a:t> If thresholds are deemed necessary as a part of decision-making, they should be explicitly defined based on study goals, considering the consequences of incorrect decisions. Conventions vary by discipline and purpose of analyses.</a:t>
            </a:r>
            <a:r>
              <a:rPr lang="en-US" sz="2400" dirty="0">
                <a:effectLst/>
                <a:ea typeface="Cambria" panose="02040503050406030204" pitchFamily="18" charset="0"/>
                <a:cs typeface="Times New Roman" panose="02020603050405020304" pitchFamily="18" charset="0"/>
              </a:rPr>
              <a:t>”</a:t>
            </a:r>
            <a:r>
              <a:rPr lang="en-US" sz="2200" dirty="0">
                <a:effectLst/>
                <a:latin typeface="+mj-lt"/>
                <a:ea typeface="Cambria" panose="02040503050406030204" pitchFamily="18" charset="0"/>
                <a:cs typeface="Times New Roman" panose="02020603050405020304" pitchFamily="18" charset="0"/>
              </a:rPr>
              <a:t> [highlighting in original]</a:t>
            </a:r>
          </a:p>
          <a:p>
            <a:endParaRPr lang="en-US" sz="2200" dirty="0">
              <a:effectLst/>
              <a:latin typeface="+mj-lt"/>
              <a:ea typeface="Cambria" panose="02040503050406030204" pitchFamily="18" charset="0"/>
              <a:cs typeface="Times New Roman" panose="02020603050405020304" pitchFamily="18" charset="0"/>
            </a:endParaRPr>
          </a:p>
          <a:p>
            <a:endParaRPr lang="en-US" sz="2200" dirty="0"/>
          </a:p>
        </p:txBody>
      </p:sp>
      <p:sp>
        <p:nvSpPr>
          <p:cNvPr id="4" name="Slide Number Placeholder 3">
            <a:extLst>
              <a:ext uri="{FF2B5EF4-FFF2-40B4-BE49-F238E27FC236}">
                <a16:creationId xmlns:a16="http://schemas.microsoft.com/office/drawing/2014/main" id="{BDEAADAB-152E-4062-9E51-0AC03664557D}"/>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64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10" name="Picture 9">
            <a:extLst>
              <a:ext uri="{FF2B5EF4-FFF2-40B4-BE49-F238E27FC236}">
                <a16:creationId xmlns:a16="http://schemas.microsoft.com/office/drawing/2014/main" id="{08337CA6-E8AB-3635-1750-E3F829507268}"/>
              </a:ext>
            </a:extLst>
          </p:cNvPr>
          <p:cNvPicPr>
            <a:picLocks noChangeAspect="1"/>
          </p:cNvPicPr>
          <p:nvPr/>
        </p:nvPicPr>
        <p:blipFill>
          <a:blip r:embed="rId2"/>
          <a:stretch>
            <a:fillRect/>
          </a:stretch>
        </p:blipFill>
        <p:spPr>
          <a:xfrm>
            <a:off x="874419" y="4520763"/>
            <a:ext cx="5705554" cy="2125318"/>
          </a:xfrm>
          <a:prstGeom prst="rect">
            <a:avLst/>
          </a:prstGeom>
        </p:spPr>
      </p:pic>
    </p:spTree>
    <p:extLst>
      <p:ext uri="{BB962C8B-B14F-4D97-AF65-F5344CB8AC3E}">
        <p14:creationId xmlns:p14="http://schemas.microsoft.com/office/powerpoint/2010/main" val="185103472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84BD9D-A4CE-47E0-B85A-F19BB2F16F3F}"/>
              </a:ext>
            </a:extLst>
          </p:cNvPr>
          <p:cNvSpPr>
            <a:spLocks noGrp="1"/>
          </p:cNvSpPr>
          <p:nvPr>
            <p:ph idx="1"/>
          </p:nvPr>
        </p:nvSpPr>
        <p:spPr>
          <a:xfrm>
            <a:off x="5126418" y="552091"/>
            <a:ext cx="6224335" cy="5431536"/>
          </a:xfrm>
        </p:spPr>
        <p:txBody>
          <a:bodyPr anchor="ctr">
            <a:normAutofit/>
          </a:bodyPr>
          <a:lstStyle/>
          <a:p>
            <a:pPr marL="0" indent="0">
              <a:buNone/>
            </a:pPr>
            <a:r>
              <a:rPr lang="en-US" sz="2400" dirty="0">
                <a:effectLst/>
                <a:ea typeface="Cambria" panose="02040503050406030204" pitchFamily="18" charset="0"/>
                <a:cs typeface="Times New Roman" panose="02020603050405020304" pitchFamily="18" charset="0"/>
              </a:rPr>
              <a:t>“</a:t>
            </a:r>
            <a:r>
              <a:rPr lang="en-US" sz="2400" b="1" dirty="0">
                <a:effectLst/>
                <a:ea typeface="Cambria" panose="02040503050406030204" pitchFamily="18" charset="0"/>
                <a:cs typeface="Times New Roman" panose="02020603050405020304" pitchFamily="18" charset="0"/>
              </a:rPr>
              <a:t>Thresholds are helpful when actions are required.</a:t>
            </a:r>
            <a:r>
              <a:rPr lang="en-US" sz="2400" dirty="0">
                <a:effectLst/>
                <a:ea typeface="Cambria" panose="02040503050406030204" pitchFamily="18" charset="0"/>
                <a:cs typeface="Times New Roman" panose="02020603050405020304" pitchFamily="18" charset="0"/>
              </a:rPr>
              <a:t> Comparing P-values to a significance level can be useful….</a:t>
            </a:r>
            <a:r>
              <a:rPr lang="en-US" sz="2400" dirty="0"/>
              <a:t> </a:t>
            </a:r>
            <a:r>
              <a:rPr lang="en-US" sz="2400" dirty="0">
                <a:highlight>
                  <a:srgbClr val="FFFF00"/>
                </a:highlight>
              </a:rPr>
              <a:t>If thresholds are deemed necessary as a part of decision-making, they should be explicitly defined based on study goals, considering the consequences of incorrect decisions. </a:t>
            </a:r>
            <a:r>
              <a:rPr lang="en-US" sz="2400" dirty="0"/>
              <a:t>Conventions vary by discipline and purpose of analyses.</a:t>
            </a:r>
            <a:r>
              <a:rPr lang="en-US" sz="2400" dirty="0">
                <a:effectLst/>
                <a:ea typeface="Cambria" panose="02040503050406030204" pitchFamily="18" charset="0"/>
                <a:cs typeface="Times New Roman" panose="02020603050405020304" pitchFamily="18" charset="0"/>
              </a:rPr>
              <a:t>”</a:t>
            </a:r>
            <a:r>
              <a:rPr lang="en-US" sz="2200" dirty="0">
                <a:effectLst/>
                <a:latin typeface="+mj-lt"/>
                <a:ea typeface="Cambria" panose="02040503050406030204" pitchFamily="18" charset="0"/>
                <a:cs typeface="Times New Roman" panose="02020603050405020304" pitchFamily="18" charset="0"/>
              </a:rPr>
              <a:t> [highlighting in original]</a:t>
            </a:r>
          </a:p>
          <a:p>
            <a:endParaRPr lang="en-US" sz="2200" dirty="0">
              <a:effectLst/>
              <a:latin typeface="+mj-lt"/>
              <a:ea typeface="Cambria" panose="02040503050406030204" pitchFamily="18" charset="0"/>
              <a:cs typeface="Times New Roman" panose="02020603050405020304" pitchFamily="18" charset="0"/>
            </a:endParaRPr>
          </a:p>
          <a:p>
            <a:endParaRPr lang="en-US" sz="2200" dirty="0"/>
          </a:p>
        </p:txBody>
      </p:sp>
      <p:sp>
        <p:nvSpPr>
          <p:cNvPr id="4" name="Slide Number Placeholder 3">
            <a:extLst>
              <a:ext uri="{FF2B5EF4-FFF2-40B4-BE49-F238E27FC236}">
                <a16:creationId xmlns:a16="http://schemas.microsoft.com/office/drawing/2014/main" id="{BDEAADAB-152E-4062-9E51-0AC03664557D}"/>
              </a:ext>
            </a:extLst>
          </p:cNvPr>
          <p:cNvSpPr>
            <a:spLocks noGrp="1"/>
          </p:cNvSpPr>
          <p:nvPr>
            <p:ph type="sldNum" sz="quarter" idx="12"/>
          </p:nvPr>
        </p:nvSpPr>
        <p:spPr>
          <a:xfrm>
            <a:off x="8610600" y="6356350"/>
            <a:ext cx="2743200" cy="365125"/>
          </a:xfrm>
        </p:spPr>
        <p:txBody>
          <a:bodyPr>
            <a:normAutofit/>
          </a:bodyPr>
          <a:lstStyle/>
          <a:p>
            <a:pPr marL="0" marR="0" lvl="0" indent="0" algn="r" defTabSz="4572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Arial" panose="020B0604020202020204" pitchFamily="34" charset="0"/>
              </a:rPr>
              <a:pPr marL="0" marR="0" lvl="0" indent="0" algn="r" defTabSz="457200" rtl="0" eaLnBrk="1" fontAlgn="auto" latinLnBrk="0" hangingPunct="1">
                <a:lnSpc>
                  <a:spcPct val="100000"/>
                </a:lnSpc>
                <a:spcBef>
                  <a:spcPts val="0"/>
                </a:spcBef>
                <a:spcAft>
                  <a:spcPts val="600"/>
                </a:spcAft>
                <a:buClrTx/>
                <a:buSzTx/>
                <a:buFontTx/>
                <a:buNone/>
                <a:tabLst/>
                <a:defRPr/>
              </a:pPr>
              <a:t>65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Arial" panose="020B0604020202020204" pitchFamily="34" charset="0"/>
            </a:endParaRPr>
          </a:p>
        </p:txBody>
      </p:sp>
      <p:pic>
        <p:nvPicPr>
          <p:cNvPr id="10" name="Picture 9">
            <a:extLst>
              <a:ext uri="{FF2B5EF4-FFF2-40B4-BE49-F238E27FC236}">
                <a16:creationId xmlns:a16="http://schemas.microsoft.com/office/drawing/2014/main" id="{08337CA6-E8AB-3635-1750-E3F829507268}"/>
              </a:ext>
            </a:extLst>
          </p:cNvPr>
          <p:cNvPicPr>
            <a:picLocks noChangeAspect="1"/>
          </p:cNvPicPr>
          <p:nvPr/>
        </p:nvPicPr>
        <p:blipFill>
          <a:blip r:embed="rId2"/>
          <a:stretch>
            <a:fillRect/>
          </a:stretch>
        </p:blipFill>
        <p:spPr>
          <a:xfrm>
            <a:off x="874419" y="4520763"/>
            <a:ext cx="5705554" cy="2125318"/>
          </a:xfrm>
          <a:prstGeom prst="rect">
            <a:avLst/>
          </a:prstGeom>
        </p:spPr>
      </p:pic>
    </p:spTree>
    <p:extLst>
      <p:ext uri="{BB962C8B-B14F-4D97-AF65-F5344CB8AC3E}">
        <p14:creationId xmlns:p14="http://schemas.microsoft.com/office/powerpoint/2010/main" val="3150358384"/>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B96C0CA1-FFDA-4F26-81DD-A42E41057F52}"/>
              </a:ext>
            </a:extLst>
          </p:cNvPr>
          <p:cNvSpPr txBox="1"/>
          <p:nvPr/>
        </p:nvSpPr>
        <p:spPr>
          <a:xfrm>
            <a:off x="638881" y="457200"/>
            <a:ext cx="10909640" cy="1368614"/>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libri Light" panose="020F0302020204030204"/>
                <a:ea typeface="+mn-ea"/>
                <a:cs typeface="Arial" panose="020B0604020202020204" pitchFamily="34" charset="0"/>
              </a:rPr>
              <a:t>4. Decisions have to be made</a:t>
            </a:r>
          </a:p>
        </p:txBody>
      </p:sp>
      <p:pic>
        <p:nvPicPr>
          <p:cNvPr id="4" name="Picture 3">
            <a:extLst>
              <a:ext uri="{FF2B5EF4-FFF2-40B4-BE49-F238E27FC236}">
                <a16:creationId xmlns:a16="http://schemas.microsoft.com/office/drawing/2014/main" id="{691A07FA-09BD-D0F6-9DE9-0B8DE5C95DCB}"/>
              </a:ext>
            </a:extLst>
          </p:cNvPr>
          <p:cNvPicPr>
            <a:picLocks noChangeAspect="1"/>
          </p:cNvPicPr>
          <p:nvPr/>
        </p:nvPicPr>
        <p:blipFill>
          <a:blip r:embed="rId2"/>
          <a:stretch>
            <a:fillRect/>
          </a:stretch>
        </p:blipFill>
        <p:spPr>
          <a:xfrm>
            <a:off x="983730" y="1662640"/>
            <a:ext cx="10488489" cy="1581371"/>
          </a:xfrm>
          <a:prstGeom prst="rect">
            <a:avLst/>
          </a:prstGeom>
        </p:spPr>
      </p:pic>
      <p:pic>
        <p:nvPicPr>
          <p:cNvPr id="3" name="Picture 2">
            <a:extLst>
              <a:ext uri="{FF2B5EF4-FFF2-40B4-BE49-F238E27FC236}">
                <a16:creationId xmlns:a16="http://schemas.microsoft.com/office/drawing/2014/main" id="{73DA3447-E84C-4458-9749-CD91A3553F16}"/>
              </a:ext>
            </a:extLst>
          </p:cNvPr>
          <p:cNvPicPr>
            <a:picLocks noChangeAspect="1"/>
          </p:cNvPicPr>
          <p:nvPr/>
        </p:nvPicPr>
        <p:blipFill>
          <a:blip r:embed="rId3"/>
          <a:stretch>
            <a:fillRect/>
          </a:stretch>
        </p:blipFill>
        <p:spPr>
          <a:xfrm>
            <a:off x="7527672" y="2501251"/>
            <a:ext cx="4319368" cy="4362998"/>
          </a:xfrm>
          <a:prstGeom prst="rect">
            <a:avLst/>
          </a:prstGeom>
        </p:spPr>
      </p:pic>
      <p:sp>
        <p:nvSpPr>
          <p:cNvPr id="2" name="TextBox 1">
            <a:extLst>
              <a:ext uri="{FF2B5EF4-FFF2-40B4-BE49-F238E27FC236}">
                <a16:creationId xmlns:a16="http://schemas.microsoft.com/office/drawing/2014/main" id="{0C73B34C-53CF-7EFF-1CAF-F153DB1BB8B4}"/>
              </a:ext>
            </a:extLst>
          </p:cNvPr>
          <p:cNvSpPr txBox="1"/>
          <p:nvPr/>
        </p:nvSpPr>
        <p:spPr>
          <a:xfrm>
            <a:off x="638881" y="3429000"/>
            <a:ext cx="5531010"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Decisions might be dichotomous. But strength of evidence is not.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FF0000"/>
                </a:solidFill>
                <a:effectLst/>
                <a:uLnTx/>
                <a:uFillTx/>
                <a:latin typeface="Calibri" panose="020F0502020204030204"/>
                <a:ea typeface="+mn-ea"/>
                <a:cs typeface="+mn-cs"/>
              </a:rPr>
              <a:t>And though we know  thresholds “should be explicitly defined based on study goals, considering the consequences of incorrect decisions,” that’s not what researchers do.</a:t>
            </a:r>
          </a:p>
        </p:txBody>
      </p:sp>
    </p:spTree>
    <p:extLst>
      <p:ext uri="{BB962C8B-B14F-4D97-AF65-F5344CB8AC3E}">
        <p14:creationId xmlns:p14="http://schemas.microsoft.com/office/powerpoint/2010/main" val="171926868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7362119C-3545-2939-AECC-FFB30AADC4F9}"/>
              </a:ext>
            </a:extLst>
          </p:cNvPr>
          <p:cNvPicPr>
            <a:picLocks noChangeAspect="1"/>
          </p:cNvPicPr>
          <p:nvPr/>
        </p:nvPicPr>
        <p:blipFill rotWithShape="1">
          <a:blip r:embed="rId2">
            <a:alphaModFix amt="35000"/>
          </a:blip>
          <a:srcRect l="13268" r="65" b="-1"/>
          <a:stretch/>
        </p:blipFill>
        <p:spPr>
          <a:xfrm>
            <a:off x="20" y="1"/>
            <a:ext cx="12191980" cy="6857999"/>
          </a:xfrm>
          <a:prstGeom prst="rect">
            <a:avLst/>
          </a:prstGeom>
        </p:spPr>
      </p:pic>
      <p:sp>
        <p:nvSpPr>
          <p:cNvPr id="2" name="Title 1">
            <a:extLst>
              <a:ext uri="{FF2B5EF4-FFF2-40B4-BE49-F238E27FC236}">
                <a16:creationId xmlns:a16="http://schemas.microsoft.com/office/drawing/2014/main" id="{49ACF113-AB23-4CDD-953E-F71C8839B75F}"/>
              </a:ext>
            </a:extLst>
          </p:cNvPr>
          <p:cNvSpPr>
            <a:spLocks noGrp="1"/>
          </p:cNvSpPr>
          <p:nvPr>
            <p:ph type="title"/>
          </p:nvPr>
        </p:nvSpPr>
        <p:spPr>
          <a:xfrm>
            <a:off x="838199" y="1065862"/>
            <a:ext cx="6052955" cy="4726276"/>
          </a:xfrm>
        </p:spPr>
        <p:txBody>
          <a:bodyPr>
            <a:normAutofit/>
          </a:bodyPr>
          <a:lstStyle/>
          <a:p>
            <a:pPr algn="r"/>
            <a:br>
              <a:rPr lang="en-US" sz="5400" dirty="0">
                <a:ln w="22225">
                  <a:solidFill>
                    <a:srgbClr val="FFFFFF"/>
                  </a:solidFill>
                </a:ln>
                <a:noFill/>
                <a:latin typeface="+mn-lt"/>
              </a:rPr>
            </a:br>
            <a:br>
              <a:rPr lang="en-US" sz="5400" dirty="0">
                <a:ln w="22225">
                  <a:solidFill>
                    <a:srgbClr val="FFFFFF"/>
                  </a:solidFill>
                </a:ln>
                <a:noFill/>
                <a:latin typeface="+mn-lt"/>
              </a:rPr>
            </a:br>
            <a:br>
              <a:rPr lang="en-US" sz="5400" dirty="0">
                <a:ln w="22225">
                  <a:solidFill>
                    <a:srgbClr val="FFFFFF"/>
                  </a:solidFill>
                </a:ln>
                <a:noFill/>
                <a:latin typeface="+mn-lt"/>
              </a:rPr>
            </a:br>
            <a:br>
              <a:rPr lang="en-US" sz="5400" dirty="0">
                <a:ln w="22225">
                  <a:solidFill>
                    <a:srgbClr val="FFFFFF"/>
                  </a:solidFill>
                </a:ln>
                <a:noFill/>
                <a:latin typeface="+mn-lt"/>
              </a:rPr>
            </a:br>
            <a:br>
              <a:rPr lang="en-US" sz="5400">
                <a:ln w="22225">
                  <a:solidFill>
                    <a:srgbClr val="FFFFFF"/>
                  </a:solidFill>
                </a:ln>
                <a:noFill/>
                <a:latin typeface="+mn-lt"/>
              </a:rPr>
            </a:br>
            <a:endParaRPr lang="en-US" sz="5400" dirty="0">
              <a:ln w="22225">
                <a:solidFill>
                  <a:srgbClr val="FFFFFF"/>
                </a:solidFill>
              </a:ln>
              <a:noFill/>
              <a:latin typeface="+mn-lt"/>
            </a:endParaRPr>
          </a:p>
        </p:txBody>
      </p:sp>
      <p:cxnSp>
        <p:nvCxnSpPr>
          <p:cNvPr id="13" name="Straight Connector 12">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142F83E9-2AC0-439F-8D04-BEF2A71907CB}"/>
              </a:ext>
            </a:extLst>
          </p:cNvPr>
          <p:cNvSpPr>
            <a:spLocks noGrp="1"/>
          </p:cNvSpPr>
          <p:nvPr>
            <p:ph idx="1"/>
          </p:nvPr>
        </p:nvSpPr>
        <p:spPr>
          <a:xfrm>
            <a:off x="7534640" y="322729"/>
            <a:ext cx="4437723" cy="5469409"/>
          </a:xfrm>
        </p:spPr>
        <p:txBody>
          <a:bodyPr anchor="ctr">
            <a:normAutofit/>
          </a:bodyPr>
          <a:lstStyle/>
          <a:p>
            <a:pPr marL="0" indent="0">
              <a:buNone/>
            </a:pPr>
            <a:r>
              <a:rPr lang="en-US" sz="3600" dirty="0">
                <a:solidFill>
                  <a:srgbClr val="FFFFFF"/>
                </a:solidFill>
              </a:rPr>
              <a:t>It is reasonable to ask:</a:t>
            </a:r>
          </a:p>
          <a:p>
            <a:endParaRPr lang="en-US" sz="3600" dirty="0">
              <a:solidFill>
                <a:srgbClr val="FFFFFF"/>
              </a:solidFill>
            </a:endParaRPr>
          </a:p>
          <a:p>
            <a:pPr marL="0" indent="0">
              <a:buNone/>
            </a:pPr>
            <a:r>
              <a:rPr lang="en-US" sz="3600" dirty="0">
                <a:solidFill>
                  <a:srgbClr val="FFFFFF"/>
                </a:solidFill>
              </a:rPr>
              <a:t>Do we overstate what statistics can produce when we make these arguments?</a:t>
            </a:r>
          </a:p>
          <a:p>
            <a:endParaRPr lang="en-US" sz="2000" dirty="0">
              <a:solidFill>
                <a:srgbClr val="FFFFFF"/>
              </a:solidFill>
            </a:endParaRPr>
          </a:p>
        </p:txBody>
      </p:sp>
      <p:sp>
        <p:nvSpPr>
          <p:cNvPr id="7" name="TextBox 6">
            <a:extLst>
              <a:ext uri="{FF2B5EF4-FFF2-40B4-BE49-F238E27FC236}">
                <a16:creationId xmlns:a16="http://schemas.microsoft.com/office/drawing/2014/main" id="{50869FBC-36EE-6AFB-426F-DB10B25BA403}"/>
              </a:ext>
            </a:extLst>
          </p:cNvPr>
          <p:cNvSpPr txBox="1"/>
          <p:nvPr/>
        </p:nvSpPr>
        <p:spPr>
          <a:xfrm>
            <a:off x="9381565" y="6157368"/>
            <a:ext cx="3092824"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hlinkClick r:id="rId3"/>
              </a:rPr>
              <a:t>Image from The Response - Free Speech TV</a:t>
            </a:r>
            <a:endParaRPr kumimoji="0" lang="en-US" sz="16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198493"/>
      </p:ext>
    </p:extLst>
  </p:cSld>
  <p:clrMapOvr>
    <a:overrideClrMapping bg1="dk1" tx1="lt1" bg2="dk2" tx2="lt2" accent1="accent1" accent2="accent2" accent3="accent3" accent4="accent4" accent5="accent5" accent6="accent6" hlink="hlink" folHlink="folHlink"/>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Empty speech bubbles">
            <a:extLst>
              <a:ext uri="{FF2B5EF4-FFF2-40B4-BE49-F238E27FC236}">
                <a16:creationId xmlns:a16="http://schemas.microsoft.com/office/drawing/2014/main" id="{23FDE34B-A458-B739-2E73-9A177BB56242}"/>
              </a:ext>
            </a:extLst>
          </p:cNvPr>
          <p:cNvPicPr>
            <a:picLocks noChangeAspect="1"/>
          </p:cNvPicPr>
          <p:nvPr/>
        </p:nvPicPr>
        <p:blipFill rotWithShape="1">
          <a:blip r:embed="rId2">
            <a:alphaModFix amt="35000"/>
          </a:blip>
          <a:srcRect t="5516" b="10215"/>
          <a:stretch/>
        </p:blipFill>
        <p:spPr>
          <a:xfrm>
            <a:off x="20" y="1"/>
            <a:ext cx="12191980" cy="6857999"/>
          </a:xfrm>
          <a:prstGeom prst="rect">
            <a:avLst/>
          </a:prstGeom>
        </p:spPr>
      </p:pic>
      <p:sp>
        <p:nvSpPr>
          <p:cNvPr id="3" name="Title 2">
            <a:extLst>
              <a:ext uri="{FF2B5EF4-FFF2-40B4-BE49-F238E27FC236}">
                <a16:creationId xmlns:a16="http://schemas.microsoft.com/office/drawing/2014/main" id="{9A1D5763-BE66-4A2C-A67F-308C2B48E391}"/>
              </a:ext>
            </a:extLst>
          </p:cNvPr>
          <p:cNvSpPr>
            <a:spLocks noGrp="1"/>
          </p:cNvSpPr>
          <p:nvPr>
            <p:ph type="title"/>
          </p:nvPr>
        </p:nvSpPr>
        <p:spPr>
          <a:xfrm>
            <a:off x="838199" y="1065862"/>
            <a:ext cx="6052955" cy="4726276"/>
          </a:xfrm>
        </p:spPr>
        <p:txBody>
          <a:bodyPr>
            <a:normAutofit/>
          </a:bodyPr>
          <a:lstStyle/>
          <a:p>
            <a:pPr algn="r"/>
            <a:r>
              <a:rPr lang="en-US" sz="8000">
                <a:ln w="22225">
                  <a:solidFill>
                    <a:srgbClr val="FFFFFF"/>
                  </a:solidFill>
                </a:ln>
                <a:noFill/>
              </a:rPr>
              <a:t>What do we do instead?</a:t>
            </a:r>
          </a:p>
        </p:txBody>
      </p:sp>
      <p:cxnSp>
        <p:nvCxnSpPr>
          <p:cNvPr id="12" name="Straight Connector 11">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4" name="Content Placeholder 3">
            <a:extLst>
              <a:ext uri="{FF2B5EF4-FFF2-40B4-BE49-F238E27FC236}">
                <a16:creationId xmlns:a16="http://schemas.microsoft.com/office/drawing/2014/main" id="{79131E99-9660-4F91-8589-888D317D7F77}"/>
              </a:ext>
            </a:extLst>
          </p:cNvPr>
          <p:cNvSpPr>
            <a:spLocks noGrp="1"/>
          </p:cNvSpPr>
          <p:nvPr>
            <p:ph idx="1"/>
          </p:nvPr>
        </p:nvSpPr>
        <p:spPr>
          <a:xfrm>
            <a:off x="7534640" y="433633"/>
            <a:ext cx="4394979" cy="6287841"/>
          </a:xfrm>
        </p:spPr>
        <p:txBody>
          <a:bodyPr anchor="ctr">
            <a:normAutofit/>
          </a:bodyPr>
          <a:lstStyle/>
          <a:p>
            <a:r>
              <a:rPr lang="en-US" sz="2000" dirty="0">
                <a:solidFill>
                  <a:srgbClr val="FFFFFF"/>
                </a:solidFill>
              </a:rPr>
              <a:t>If we are telling everyone to stop using thresholds to interpret p-values, what should we do?</a:t>
            </a:r>
            <a:br>
              <a:rPr lang="en-US" sz="2000" dirty="0">
                <a:solidFill>
                  <a:srgbClr val="FFFFFF"/>
                </a:solidFill>
              </a:rPr>
            </a:br>
            <a:endParaRPr lang="en-US" sz="2000" dirty="0">
              <a:solidFill>
                <a:srgbClr val="FFFFFF"/>
              </a:solidFill>
            </a:endParaRPr>
          </a:p>
          <a:p>
            <a:r>
              <a:rPr lang="en-US" sz="2000" dirty="0">
                <a:solidFill>
                  <a:srgbClr val="FFFFFF"/>
                </a:solidFill>
              </a:rPr>
              <a:t>Look for some answers in the March 2019 special issue of </a:t>
            </a:r>
            <a:r>
              <a:rPr lang="en-US" sz="2000" i="1" dirty="0">
                <a:solidFill>
                  <a:srgbClr val="FFFFFF"/>
                </a:solidFill>
              </a:rPr>
              <a:t>The American Statistician </a:t>
            </a:r>
            <a:r>
              <a:rPr lang="en-US" sz="2000" dirty="0">
                <a:solidFill>
                  <a:srgbClr val="FFFFFF"/>
                </a:solidFill>
              </a:rPr>
              <a:t>(online and open access)</a:t>
            </a:r>
            <a:br>
              <a:rPr lang="en-US" sz="2000" dirty="0">
                <a:solidFill>
                  <a:srgbClr val="FFFFFF"/>
                </a:solidFill>
              </a:rPr>
            </a:br>
            <a:endParaRPr lang="en-US" sz="2000" dirty="0">
              <a:solidFill>
                <a:srgbClr val="FFFFFF"/>
              </a:solidFill>
            </a:endParaRPr>
          </a:p>
          <a:p>
            <a:r>
              <a:rPr lang="en-US" sz="2000" dirty="0">
                <a:solidFill>
                  <a:srgbClr val="FFFFFF"/>
                </a:solidFill>
              </a:rPr>
              <a:t>We’ll talk about a few here, but…</a:t>
            </a:r>
            <a:br>
              <a:rPr lang="en-US" sz="2000" dirty="0">
                <a:solidFill>
                  <a:srgbClr val="FFFFFF"/>
                </a:solidFill>
              </a:rPr>
            </a:br>
            <a:endParaRPr lang="en-US" sz="2000" dirty="0">
              <a:solidFill>
                <a:srgbClr val="FFFFFF"/>
              </a:solidFill>
            </a:endParaRPr>
          </a:p>
          <a:p>
            <a:r>
              <a:rPr lang="en-US" sz="2000" dirty="0">
                <a:solidFill>
                  <a:srgbClr val="FFFFFF"/>
                </a:solidFill>
              </a:rPr>
              <a:t>As you think about moving to a world beyond p&lt;0.05, ask yourself: “If this arbitrary threshold had never been created, what would you have to do to get your paper published, your research grant funded, your drug approved, your policy or business recommendation accepted?”</a:t>
            </a:r>
          </a:p>
          <a:p>
            <a:endParaRPr lang="en-US" sz="1700" dirty="0">
              <a:solidFill>
                <a:srgbClr val="FFFFFF"/>
              </a:solidFill>
            </a:endParaRPr>
          </a:p>
        </p:txBody>
      </p:sp>
      <p:sp>
        <p:nvSpPr>
          <p:cNvPr id="2" name="Slide Number Placeholder 1">
            <a:extLst>
              <a:ext uri="{FF2B5EF4-FFF2-40B4-BE49-F238E27FC236}">
                <a16:creationId xmlns:a16="http://schemas.microsoft.com/office/drawing/2014/main" id="{30D54BEE-41F2-4B15-A300-C6A6EBBF7929}"/>
              </a:ext>
            </a:extLst>
          </p:cNvPr>
          <p:cNvSpPr>
            <a:spLocks noGrp="1"/>
          </p:cNvSpPr>
          <p:nvPr>
            <p:ph type="sldNum" sz="quarter" idx="12"/>
          </p:nvPr>
        </p:nvSpPr>
        <p:spPr>
          <a:xfrm>
            <a:off x="10453254" y="6356350"/>
            <a:ext cx="900545" cy="365125"/>
          </a:xfrm>
          <a:prstGeom prst="rect">
            <a:avLst/>
          </a:prstGeom>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68</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299861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4">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4">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4">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Hand with red strings">
            <a:extLst>
              <a:ext uri="{FF2B5EF4-FFF2-40B4-BE49-F238E27FC236}">
                <a16:creationId xmlns:a16="http://schemas.microsoft.com/office/drawing/2014/main" id="{8FB45DBA-1C22-3E28-76AA-4231FCDC36EC}"/>
              </a:ext>
            </a:extLst>
          </p:cNvPr>
          <p:cNvPicPr>
            <a:picLocks noChangeAspect="1"/>
          </p:cNvPicPr>
          <p:nvPr/>
        </p:nvPicPr>
        <p:blipFill rotWithShape="1">
          <a:blip r:embed="rId2">
            <a:alphaModFix amt="35000"/>
          </a:blip>
          <a:srcRect t="6050" b="9681"/>
          <a:stretch/>
        </p:blipFill>
        <p:spPr>
          <a:xfrm>
            <a:off x="20" y="1"/>
            <a:ext cx="12191980" cy="6857999"/>
          </a:xfrm>
          <a:prstGeom prst="rect">
            <a:avLst/>
          </a:prstGeom>
        </p:spPr>
      </p:pic>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838199" y="1065862"/>
            <a:ext cx="6052955" cy="4726276"/>
          </a:xfrm>
        </p:spPr>
        <p:txBody>
          <a:bodyPr vert="horz" lIns="91440" tIns="45720" rIns="91440" bIns="45720" rtlCol="0" anchor="ctr">
            <a:normAutofit/>
          </a:bodyPr>
          <a:lstStyle/>
          <a:p>
            <a:pPr algn="r"/>
            <a:r>
              <a:rPr lang="en-US" sz="4800" b="0" dirty="0">
                <a:ln w="22225">
                  <a:solidFill>
                    <a:srgbClr val="FFFFFF"/>
                  </a:solidFill>
                </a:ln>
                <a:noFill/>
              </a:rPr>
              <a:t>Five changes that could be </a:t>
            </a:r>
            <a:r>
              <a:rPr lang="en-US" sz="4800" dirty="0">
                <a:ln w="22225">
                  <a:solidFill>
                    <a:srgbClr val="FFFFFF"/>
                  </a:solidFill>
                </a:ln>
                <a:noFill/>
              </a:rPr>
              <a:t>made</a:t>
            </a:r>
            <a:r>
              <a:rPr lang="en-US" sz="4800" b="0" dirty="0">
                <a:ln w="22225">
                  <a:solidFill>
                    <a:srgbClr val="FFFFFF"/>
                  </a:solidFill>
                </a:ln>
                <a:noFill/>
              </a:rPr>
              <a:t> relatively easily</a:t>
            </a:r>
          </a:p>
        </p:txBody>
      </p:sp>
      <p:cxnSp>
        <p:nvCxnSpPr>
          <p:cNvPr id="12" name="Straight Connector 11">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98699A-6D44-4E88-B021-481720010B44}"/>
              </a:ext>
            </a:extLst>
          </p:cNvPr>
          <p:cNvSpPr>
            <a:spLocks noGrp="1"/>
          </p:cNvSpPr>
          <p:nvPr>
            <p:ph idx="4294967295"/>
          </p:nvPr>
        </p:nvSpPr>
        <p:spPr>
          <a:xfrm>
            <a:off x="7534640" y="1065862"/>
            <a:ext cx="4433241" cy="4726276"/>
          </a:xfrm>
        </p:spPr>
        <p:txBody>
          <a:bodyPr vert="horz" lIns="91440" tIns="45720" rIns="91440" bIns="45720" rtlCol="0" anchor="ctr">
            <a:normAutofit/>
          </a:bodyPr>
          <a:lstStyle/>
          <a:p>
            <a:pPr marL="0" indent="0">
              <a:buNone/>
            </a:pPr>
            <a:r>
              <a:rPr lang="en-US" sz="2400" dirty="0">
                <a:solidFill>
                  <a:srgbClr val="FFFFFF"/>
                </a:solidFill>
              </a:rPr>
              <a:t>(1) Lead with (focus on) effect sizes and related measures of uncertainty (for instance, interval estimates)</a:t>
            </a:r>
          </a:p>
          <a:p>
            <a:pPr marL="0" indent="0">
              <a:buNone/>
            </a:pPr>
            <a:endParaRPr lang="en-US" sz="2400" dirty="0">
              <a:solidFill>
                <a:srgbClr val="FFFFFF"/>
              </a:solidFill>
            </a:endParaRPr>
          </a:p>
          <a:p>
            <a:pPr marL="0" indent="0">
              <a:buNone/>
            </a:pPr>
            <a:r>
              <a:rPr lang="en-US" sz="2400" dirty="0">
                <a:solidFill>
                  <a:srgbClr val="FFFFFF"/>
                </a:solidFill>
              </a:rPr>
              <a:t>(2) Focus on the substantive  implications of those estimates. </a:t>
            </a:r>
          </a:p>
          <a:p>
            <a:pPr marL="0" indent="0">
              <a:buNone/>
            </a:pPr>
            <a:r>
              <a:rPr lang="en-US" sz="2400" dirty="0">
                <a:solidFill>
                  <a:srgbClr val="FFFFFF"/>
                </a:solidFill>
              </a:rPr>
              <a:t>(For example, don’t focus on whether the interval contains zero, but on whether the interval bounds have qualitatively different practical consequences.)</a:t>
            </a:r>
          </a:p>
        </p:txBody>
      </p:sp>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10453254" y="6356350"/>
            <a:ext cx="900545"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0450C-1FC5-4D6B-B084-31C6E56BA15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69</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91013117"/>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pic>
        <p:nvPicPr>
          <p:cNvPr id="2" name="Picture 1" descr="A person sitting on a car&#10;&#10;Description automatically generated with medium confidence">
            <a:extLst>
              <a:ext uri="{FF2B5EF4-FFF2-40B4-BE49-F238E27FC236}">
                <a16:creationId xmlns:a16="http://schemas.microsoft.com/office/drawing/2014/main" id="{E65D25C2-7014-4A40-AEA1-E2403E731026}"/>
              </a:ext>
            </a:extLst>
          </p:cNvPr>
          <p:cNvPicPr>
            <a:picLocks noChangeAspect="1"/>
          </p:cNvPicPr>
          <p:nvPr/>
        </p:nvPicPr>
        <p:blipFill rotWithShape="1">
          <a:blip r:embed="rId3"/>
          <a:srcRect l="444"/>
          <a:stretch/>
        </p:blipFill>
        <p:spPr>
          <a:xfrm>
            <a:off x="-1" y="10"/>
            <a:ext cx="12192001" cy="6857990"/>
          </a:xfrm>
          <a:prstGeom prst="rect">
            <a:avLst/>
          </a:prstGeom>
        </p:spPr>
      </p:pic>
      <p:sp>
        <p:nvSpPr>
          <p:cNvPr id="31" name="Rectangle 30">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TextBox 2">
            <a:extLst>
              <a:ext uri="{FF2B5EF4-FFF2-40B4-BE49-F238E27FC236}">
                <a16:creationId xmlns:a16="http://schemas.microsoft.com/office/drawing/2014/main" id="{3F17C0E9-7670-F4BE-AEC5-CD78465E5CD1}"/>
              </a:ext>
            </a:extLst>
          </p:cNvPr>
          <p:cNvSpPr txBox="1"/>
          <p:nvPr/>
        </p:nvSpPr>
        <p:spPr>
          <a:xfrm>
            <a:off x="523875" y="5317240"/>
            <a:ext cx="11210925" cy="744836"/>
          </a:xfrm>
          <a:prstGeom prst="rect">
            <a:avLst/>
          </a:prstGeom>
        </p:spPr>
        <p:txBody>
          <a:bodyPr vert="horz" lIns="91440" tIns="45720" rIns="91440" bIns="45720" rtlCol="0" anchor="ctr">
            <a:normAutofit/>
          </a:body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3300" b="0" i="0" u="none" strike="noStrike" kern="1200" cap="none" spc="0" normalizeH="0" baseline="0" noProof="0">
                <a:ln>
                  <a:noFill/>
                </a:ln>
                <a:solidFill>
                  <a:prstClr val="black">
                    <a:lumMod val="85000"/>
                    <a:lumOff val="15000"/>
                  </a:prstClr>
                </a:solidFill>
                <a:effectLst/>
                <a:uLnTx/>
                <a:uFillTx/>
                <a:latin typeface="Calibri Light" panose="020F0302020204030204"/>
                <a:ea typeface="+mn-ea"/>
                <a:cs typeface="+mn-cs"/>
              </a:rPr>
              <a:t>“Are you telling me you built a time machine…out of a Delorean?”</a:t>
            </a:r>
          </a:p>
        </p:txBody>
      </p:sp>
      <p:cxnSp>
        <p:nvCxnSpPr>
          <p:cNvPr id="33" name="Straight Connector 32">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custDataLst>
      <p:tags r:id="rId1"/>
    </p:custDataLst>
    <p:extLst>
      <p:ext uri="{BB962C8B-B14F-4D97-AF65-F5344CB8AC3E}">
        <p14:creationId xmlns:p14="http://schemas.microsoft.com/office/powerpoint/2010/main" val="2227732987"/>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Hand with red strings">
            <a:extLst>
              <a:ext uri="{FF2B5EF4-FFF2-40B4-BE49-F238E27FC236}">
                <a16:creationId xmlns:a16="http://schemas.microsoft.com/office/drawing/2014/main" id="{8FB45DBA-1C22-3E28-76AA-4231FCDC36EC}"/>
              </a:ext>
            </a:extLst>
          </p:cNvPr>
          <p:cNvPicPr>
            <a:picLocks noChangeAspect="1"/>
          </p:cNvPicPr>
          <p:nvPr/>
        </p:nvPicPr>
        <p:blipFill rotWithShape="1">
          <a:blip r:embed="rId2">
            <a:alphaModFix amt="35000"/>
          </a:blip>
          <a:srcRect t="6050" b="9681"/>
          <a:stretch/>
        </p:blipFill>
        <p:spPr>
          <a:xfrm>
            <a:off x="20" y="1"/>
            <a:ext cx="12191980" cy="6857999"/>
          </a:xfrm>
          <a:prstGeom prst="rect">
            <a:avLst/>
          </a:prstGeom>
        </p:spPr>
      </p:pic>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838199" y="1065862"/>
            <a:ext cx="6052955" cy="4726276"/>
          </a:xfrm>
        </p:spPr>
        <p:txBody>
          <a:bodyPr vert="horz" lIns="91440" tIns="45720" rIns="91440" bIns="45720" rtlCol="0" anchor="ctr">
            <a:normAutofit/>
          </a:bodyPr>
          <a:lstStyle/>
          <a:p>
            <a:pPr algn="r"/>
            <a:r>
              <a:rPr lang="en-US" sz="4800" b="0" dirty="0">
                <a:ln w="22225">
                  <a:solidFill>
                    <a:srgbClr val="FFFFFF"/>
                  </a:solidFill>
                </a:ln>
                <a:noFill/>
              </a:rPr>
              <a:t>Five changes that could be </a:t>
            </a:r>
            <a:r>
              <a:rPr lang="en-US" sz="4800" dirty="0">
                <a:ln w="22225">
                  <a:solidFill>
                    <a:srgbClr val="FFFFFF"/>
                  </a:solidFill>
                </a:ln>
                <a:noFill/>
              </a:rPr>
              <a:t>made</a:t>
            </a:r>
            <a:r>
              <a:rPr lang="en-US" sz="4800" b="0" dirty="0">
                <a:ln w="22225">
                  <a:solidFill>
                    <a:srgbClr val="FFFFFF"/>
                  </a:solidFill>
                </a:ln>
                <a:noFill/>
              </a:rPr>
              <a:t> relatively easily</a:t>
            </a:r>
          </a:p>
        </p:txBody>
      </p:sp>
      <p:cxnSp>
        <p:nvCxnSpPr>
          <p:cNvPr id="12" name="Straight Connector 11">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98699A-6D44-4E88-B021-481720010B44}"/>
              </a:ext>
            </a:extLst>
          </p:cNvPr>
          <p:cNvSpPr>
            <a:spLocks noGrp="1"/>
          </p:cNvSpPr>
          <p:nvPr>
            <p:ph idx="4294967295"/>
          </p:nvPr>
        </p:nvSpPr>
        <p:spPr>
          <a:xfrm>
            <a:off x="7534640" y="1065862"/>
            <a:ext cx="4410827" cy="4726276"/>
          </a:xfrm>
        </p:spPr>
        <p:txBody>
          <a:bodyPr vert="horz" lIns="91440" tIns="45720" rIns="91440" bIns="45720" rtlCol="0" anchor="ctr">
            <a:normAutofit/>
          </a:bodyPr>
          <a:lstStyle/>
          <a:p>
            <a:pPr marL="0" indent="0">
              <a:buNone/>
            </a:pPr>
            <a:r>
              <a:rPr lang="en-US" sz="2400" dirty="0"/>
              <a:t>(3) Interpret confidence intervals as compatibility intervals (</a:t>
            </a:r>
            <a:r>
              <a:rPr lang="en-US" sz="2400" dirty="0">
                <a:latin typeface="Calibri" panose="020F0502020204030204" pitchFamily="34" charset="0"/>
                <a:ea typeface="Calibri" panose="020F0502020204030204" pitchFamily="34" charset="0"/>
              </a:rPr>
              <a:t>that is, describing how compatible the data are with your hypothesized model</a:t>
            </a:r>
            <a:r>
              <a:rPr lang="en-US" sz="2400" dirty="0"/>
              <a:t>)</a:t>
            </a:r>
          </a:p>
        </p:txBody>
      </p:sp>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10453254" y="6356350"/>
            <a:ext cx="900545"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0450C-1FC5-4D6B-B084-31C6E56BA15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70</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88994700"/>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BB44-6419-44EC-85DA-8E9C0E9483CE}"/>
              </a:ext>
            </a:extLst>
          </p:cNvPr>
          <p:cNvSpPr>
            <a:spLocks noGrp="1"/>
          </p:cNvSpPr>
          <p:nvPr>
            <p:ph type="title"/>
          </p:nvPr>
        </p:nvSpPr>
        <p:spPr>
          <a:xfrm>
            <a:off x="737089" y="136525"/>
            <a:ext cx="10515600" cy="891931"/>
          </a:xfrm>
        </p:spPr>
        <p:txBody>
          <a:bodyPr>
            <a:normAutofit/>
          </a:bodyPr>
          <a:lstStyle/>
          <a:p>
            <a:pPr algn="ctr"/>
            <a:r>
              <a:rPr lang="en-US" sz="3600" dirty="0"/>
              <a:t>Example of compatibility interval interpretation</a:t>
            </a:r>
          </a:p>
        </p:txBody>
      </p:sp>
      <p:sp>
        <p:nvSpPr>
          <p:cNvPr id="3" name="Content Placeholder 2">
            <a:extLst>
              <a:ext uri="{FF2B5EF4-FFF2-40B4-BE49-F238E27FC236}">
                <a16:creationId xmlns:a16="http://schemas.microsoft.com/office/drawing/2014/main" id="{3A08267D-7FB8-4CFB-AAD6-DA06A9F20AED}"/>
              </a:ext>
            </a:extLst>
          </p:cNvPr>
          <p:cNvSpPr>
            <a:spLocks noGrp="1"/>
          </p:cNvSpPr>
          <p:nvPr>
            <p:ph idx="1"/>
          </p:nvPr>
        </p:nvSpPr>
        <p:spPr>
          <a:xfrm>
            <a:off x="296222" y="1164981"/>
            <a:ext cx="11239286" cy="5011982"/>
          </a:xfrm>
        </p:spPr>
        <p:txBody>
          <a:bodyPr anchor="ctr">
            <a:normAutofit/>
          </a:bodyPr>
          <a:lstStyle/>
          <a:p>
            <a:pPr marL="342900" marR="0" lvl="0" indent="-342900">
              <a:spcBef>
                <a:spcPts val="0"/>
              </a:spcBef>
              <a:spcAft>
                <a:spcPts val="0"/>
              </a:spcAft>
              <a:buFont typeface="Symbol" panose="05050102010706020507" pitchFamily="18" charset="2"/>
              <a:buChar char=""/>
            </a:pPr>
            <a:r>
              <a:rPr lang="en-US" dirty="0">
                <a:ea typeface="Cambria" panose="02040503050406030204" pitchFamily="18" charset="0"/>
                <a:cs typeface="Times New Roman" panose="02020603050405020304" pitchFamily="18" charset="0"/>
              </a:rPr>
              <a:t>Study: Covid-19 patients received lopinavir–ritonavir in addition to standard care or standard care alone (randomized trial) (NEJM, March 18, 2020, DOI: 10.1056/NEJMoa2001282)</a:t>
            </a:r>
          </a:p>
          <a:p>
            <a:pPr marL="0" marR="0" lvl="0" indent="0">
              <a:spcBef>
                <a:spcPts val="0"/>
              </a:spcBef>
              <a:spcAft>
                <a:spcPts val="0"/>
              </a:spcAft>
              <a:buNone/>
            </a:pPr>
            <a:endParaRPr lang="en-US" dirty="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a typeface="Cambria" panose="02040503050406030204" pitchFamily="18" charset="0"/>
                <a:cs typeface="Times New Roman" panose="02020603050405020304" pitchFamily="18" charset="0"/>
              </a:rPr>
              <a:t>Result: Mortality difference at 28 days of –5.8 percentage points, 95% CI (–17.3, 5.7)</a:t>
            </a:r>
          </a:p>
          <a:p>
            <a:pPr marL="0" marR="0" lvl="0" indent="0">
              <a:spcBef>
                <a:spcPts val="0"/>
              </a:spcBef>
              <a:spcAft>
                <a:spcPts val="0"/>
              </a:spcAft>
              <a:buNone/>
            </a:pPr>
            <a:endParaRPr lang="en-US" dirty="0">
              <a:ea typeface="Cambria" panose="02040503050406030204" pitchFamily="18" charset="0"/>
              <a:cs typeface="Times New Roman" panose="02020603050405020304" pitchFamily="18" charset="0"/>
            </a:endParaRPr>
          </a:p>
          <a:p>
            <a:pPr marL="342900" marR="0" lvl="0" indent="-342900">
              <a:spcBef>
                <a:spcPts val="0"/>
              </a:spcBef>
              <a:spcAft>
                <a:spcPts val="0"/>
              </a:spcAft>
              <a:buFont typeface="Symbol" panose="05050102010706020507" pitchFamily="18" charset="2"/>
              <a:buChar char=""/>
            </a:pPr>
            <a:r>
              <a:rPr lang="en-US" dirty="0">
                <a:ea typeface="Cambria" panose="02040503050406030204" pitchFamily="18" charset="0"/>
                <a:cs typeface="Times New Roman" panose="02020603050405020304" pitchFamily="18" charset="0"/>
              </a:rPr>
              <a:t>Conclusion: “</a:t>
            </a:r>
            <a:r>
              <a:rPr lang="en-US" dirty="0">
                <a:solidFill>
                  <a:srgbClr val="000000"/>
                </a:solidFill>
                <a:ea typeface="Cambria" panose="02040503050406030204" pitchFamily="18" charset="0"/>
                <a:cs typeface="Times New Roman" panose="02020603050405020304" pitchFamily="18" charset="0"/>
              </a:rPr>
              <a:t>Mortality at 28 days was similar in the lopinavir–ritonavir group and the standard-care group (19.2% vs. 25.0%). … In hospitalized adult patients with severe Covid-19, no benefit was observed with lopinavir–ritonavir treatment beyond standard care.”</a:t>
            </a:r>
            <a:endParaRPr lang="en-US" dirty="0">
              <a:ea typeface="Cambria" panose="02040503050406030204" pitchFamily="18" charset="0"/>
              <a:cs typeface="Times New Roman" panose="02020603050405020304" pitchFamily="18" charset="0"/>
            </a:endParaRPr>
          </a:p>
          <a:p>
            <a:endParaRPr lang="en-US" sz="2000" dirty="0"/>
          </a:p>
        </p:txBody>
      </p:sp>
      <p:sp>
        <p:nvSpPr>
          <p:cNvPr id="4" name="Slide Number Placeholder 3">
            <a:extLst>
              <a:ext uri="{FF2B5EF4-FFF2-40B4-BE49-F238E27FC236}">
                <a16:creationId xmlns:a16="http://schemas.microsoft.com/office/drawing/2014/main" id="{CA1C1384-871F-45E2-9E1B-13B59A304554}"/>
              </a:ext>
            </a:extLst>
          </p:cNvPr>
          <p:cNvSpPr>
            <a:spLocks noGrp="1"/>
          </p:cNvSpPr>
          <p:nvPr>
            <p:ph type="sldNum" sz="quarter" idx="12"/>
          </p:nvPr>
        </p:nvSpPr>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71</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pic>
        <p:nvPicPr>
          <p:cNvPr id="5" name="Picture 4">
            <a:extLst>
              <a:ext uri="{FF2B5EF4-FFF2-40B4-BE49-F238E27FC236}">
                <a16:creationId xmlns:a16="http://schemas.microsoft.com/office/drawing/2014/main" id="{471664A6-6C6B-4947-8A48-5292AAC42FA6}"/>
              </a:ext>
            </a:extLst>
          </p:cNvPr>
          <p:cNvPicPr>
            <a:picLocks noChangeAspect="1"/>
          </p:cNvPicPr>
          <p:nvPr/>
        </p:nvPicPr>
        <p:blipFill>
          <a:blip r:embed="rId2"/>
          <a:stretch>
            <a:fillRect/>
          </a:stretch>
        </p:blipFill>
        <p:spPr>
          <a:xfrm>
            <a:off x="567211" y="5615832"/>
            <a:ext cx="11057578" cy="1242168"/>
          </a:xfrm>
          <a:prstGeom prst="rect">
            <a:avLst/>
          </a:prstGeom>
          <a:ln w="15875">
            <a:solidFill>
              <a:schemeClr val="accent1"/>
            </a:solidFill>
          </a:ln>
        </p:spPr>
      </p:pic>
      <p:sp>
        <p:nvSpPr>
          <p:cNvPr id="6" name="Slide Number Placeholder 3">
            <a:extLst>
              <a:ext uri="{FF2B5EF4-FFF2-40B4-BE49-F238E27FC236}">
                <a16:creationId xmlns:a16="http://schemas.microsoft.com/office/drawing/2014/main" id="{30D27D74-C589-4A83-8290-2881009A6B3C}"/>
              </a:ext>
            </a:extLst>
          </p:cNvPr>
          <p:cNvSpPr txBox="1">
            <a:spLocks/>
          </p:cNvSpPr>
          <p:nvPr/>
        </p:nvSpPr>
        <p:spPr>
          <a:xfrm>
            <a:off x="11201400" y="6477000"/>
            <a:ext cx="685800" cy="320040"/>
          </a:xfrm>
          <a:prstGeom prst="rect">
            <a:avLst/>
          </a:prstGeom>
        </p:spPr>
        <p:txBody>
          <a:bodyPr vert="horz" lIns="91440" tIns="45720" rIns="91440" bIns="45720" rtlCol="0" anchor="ctr">
            <a:noAutofit/>
          </a:bodyPr>
          <a:lstStyle>
            <a:defPPr>
              <a:defRPr lang="en-US"/>
            </a:defPPr>
            <a:lvl1pPr algn="r" rtl="0" fontAlgn="base">
              <a:spcBef>
                <a:spcPct val="0"/>
              </a:spcBef>
              <a:spcAft>
                <a:spcPct val="0"/>
              </a:spcAft>
              <a:defRPr sz="1200" kern="1200">
                <a:solidFill>
                  <a:schemeClr val="tx1">
                    <a:tint val="75000"/>
                  </a:schemeClr>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71</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261291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1CBB44-6419-44EC-85DA-8E9C0E9483CE}"/>
              </a:ext>
            </a:extLst>
          </p:cNvPr>
          <p:cNvSpPr>
            <a:spLocks noGrp="1"/>
          </p:cNvSpPr>
          <p:nvPr>
            <p:ph type="title"/>
          </p:nvPr>
        </p:nvSpPr>
        <p:spPr>
          <a:xfrm>
            <a:off x="737089" y="136526"/>
            <a:ext cx="10515600" cy="1078158"/>
          </a:xfrm>
        </p:spPr>
        <p:txBody>
          <a:bodyPr>
            <a:normAutofit/>
          </a:bodyPr>
          <a:lstStyle/>
          <a:p>
            <a:pPr algn="ctr"/>
            <a:r>
              <a:rPr lang="en-US" sz="3600" dirty="0"/>
              <a:t>Example of compatibility interval interpretation</a:t>
            </a:r>
          </a:p>
        </p:txBody>
      </p:sp>
      <p:sp>
        <p:nvSpPr>
          <p:cNvPr id="3" name="Content Placeholder 2">
            <a:extLst>
              <a:ext uri="{FF2B5EF4-FFF2-40B4-BE49-F238E27FC236}">
                <a16:creationId xmlns:a16="http://schemas.microsoft.com/office/drawing/2014/main" id="{3A08267D-7FB8-4CFB-AAD6-DA06A9F20AED}"/>
              </a:ext>
            </a:extLst>
          </p:cNvPr>
          <p:cNvSpPr>
            <a:spLocks noGrp="1"/>
          </p:cNvSpPr>
          <p:nvPr>
            <p:ph idx="1"/>
          </p:nvPr>
        </p:nvSpPr>
        <p:spPr>
          <a:xfrm>
            <a:off x="280729" y="1462088"/>
            <a:ext cx="11428320" cy="5011982"/>
          </a:xfrm>
        </p:spPr>
        <p:txBody>
          <a:bodyPr anchor="ctr">
            <a:normAutofit fontScale="77500" lnSpcReduction="20000"/>
          </a:bodyPr>
          <a:lstStyle/>
          <a:p>
            <a:pPr marL="0" indent="0">
              <a:lnSpc>
                <a:spcPct val="120000"/>
              </a:lnSpc>
              <a:buNone/>
            </a:pPr>
            <a:r>
              <a:rPr lang="en-US" dirty="0"/>
              <a:t>A better statement of this result:</a:t>
            </a:r>
          </a:p>
          <a:p>
            <a:pPr marL="0" indent="0">
              <a:lnSpc>
                <a:spcPct val="120000"/>
              </a:lnSpc>
              <a:buNone/>
            </a:pPr>
            <a:endParaRPr lang="en-US" dirty="0"/>
          </a:p>
          <a:p>
            <a:pPr marL="0" indent="0">
              <a:lnSpc>
                <a:spcPct val="120000"/>
              </a:lnSpc>
              <a:buNone/>
            </a:pPr>
            <a:r>
              <a:rPr lang="en-US" dirty="0"/>
              <a:t>“Our estimate of the mortality difference at 28 days was –5.8 percentage points (= 19.2% – 25.0%); thus, adding lopinavir-ritonavir to standard care could result in a clinically large decrease in mortality. However, possible mortality differences that are highly compatible with our data, given our model, ranged from –17.3 (a very large decrease in mortality) to 5.7 (a large increase in mortality). Our trial was small, including only 199 patients, all with severe Covid-19. Further study of this potentially effective treatment is needed.”</a:t>
            </a:r>
          </a:p>
          <a:p>
            <a:pPr marL="0" indent="0">
              <a:lnSpc>
                <a:spcPct val="120000"/>
              </a:lnSpc>
              <a:buNone/>
            </a:pPr>
            <a:endParaRPr lang="en-US" dirty="0"/>
          </a:p>
          <a:p>
            <a:pPr marL="0" indent="0">
              <a:lnSpc>
                <a:spcPct val="120000"/>
              </a:lnSpc>
              <a:buNone/>
            </a:pPr>
            <a:r>
              <a:rPr lang="en-US" dirty="0"/>
              <a:t>This result should be discussed in the context of the plausibility of the causal mechanism for a beneficial effect (based on prior evidence), the high consistency of results across different study outcomes, study limitations (including but not limited to the large imprecision of the estimates), potential adverse effects of lopinavir-ritonavir, and other relevant considerations.</a:t>
            </a:r>
          </a:p>
          <a:p>
            <a:endParaRPr lang="en-US" sz="2000" dirty="0"/>
          </a:p>
        </p:txBody>
      </p:sp>
      <p:sp>
        <p:nvSpPr>
          <p:cNvPr id="5"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1201400" y="6477000"/>
            <a:ext cx="685800" cy="320040"/>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72</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3829510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Hand with red strings">
            <a:extLst>
              <a:ext uri="{FF2B5EF4-FFF2-40B4-BE49-F238E27FC236}">
                <a16:creationId xmlns:a16="http://schemas.microsoft.com/office/drawing/2014/main" id="{8FB45DBA-1C22-3E28-76AA-4231FCDC36EC}"/>
              </a:ext>
            </a:extLst>
          </p:cNvPr>
          <p:cNvPicPr>
            <a:picLocks noChangeAspect="1"/>
          </p:cNvPicPr>
          <p:nvPr/>
        </p:nvPicPr>
        <p:blipFill rotWithShape="1">
          <a:blip r:embed="rId2">
            <a:alphaModFix amt="35000"/>
          </a:blip>
          <a:srcRect t="6050" b="9681"/>
          <a:stretch/>
        </p:blipFill>
        <p:spPr>
          <a:xfrm>
            <a:off x="20" y="1"/>
            <a:ext cx="12191980" cy="6857999"/>
          </a:xfrm>
          <a:prstGeom prst="rect">
            <a:avLst/>
          </a:prstGeom>
        </p:spPr>
      </p:pic>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838199" y="1065862"/>
            <a:ext cx="6052955" cy="4726276"/>
          </a:xfrm>
        </p:spPr>
        <p:txBody>
          <a:bodyPr vert="horz" lIns="91440" tIns="45720" rIns="91440" bIns="45720" rtlCol="0" anchor="ctr">
            <a:normAutofit/>
          </a:bodyPr>
          <a:lstStyle/>
          <a:p>
            <a:pPr algn="r"/>
            <a:r>
              <a:rPr lang="en-US" sz="4800" b="0" dirty="0">
                <a:ln w="22225">
                  <a:solidFill>
                    <a:srgbClr val="FFFFFF"/>
                  </a:solidFill>
                </a:ln>
                <a:noFill/>
              </a:rPr>
              <a:t>Five changes that could be </a:t>
            </a:r>
            <a:r>
              <a:rPr lang="en-US" sz="4800" dirty="0">
                <a:ln w="22225">
                  <a:solidFill>
                    <a:srgbClr val="FFFFFF"/>
                  </a:solidFill>
                </a:ln>
                <a:noFill/>
              </a:rPr>
              <a:t>made</a:t>
            </a:r>
            <a:r>
              <a:rPr lang="en-US" sz="4800" b="0" dirty="0">
                <a:ln w="22225">
                  <a:solidFill>
                    <a:srgbClr val="FFFFFF"/>
                  </a:solidFill>
                </a:ln>
                <a:noFill/>
              </a:rPr>
              <a:t> relatively easily</a:t>
            </a:r>
          </a:p>
        </p:txBody>
      </p:sp>
      <p:cxnSp>
        <p:nvCxnSpPr>
          <p:cNvPr id="12" name="Straight Connector 11">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98699A-6D44-4E88-B021-481720010B44}"/>
              </a:ext>
            </a:extLst>
          </p:cNvPr>
          <p:cNvSpPr>
            <a:spLocks noGrp="1"/>
          </p:cNvSpPr>
          <p:nvPr>
            <p:ph idx="4294967295"/>
          </p:nvPr>
        </p:nvSpPr>
        <p:spPr>
          <a:xfrm>
            <a:off x="7534640" y="1065862"/>
            <a:ext cx="4428759" cy="4726276"/>
          </a:xfrm>
        </p:spPr>
        <p:txBody>
          <a:bodyPr vert="horz" lIns="91440" tIns="45720" rIns="91440" bIns="45720" rtlCol="0" anchor="ctr">
            <a:normAutofit/>
          </a:bodyPr>
          <a:lstStyle/>
          <a:p>
            <a:pPr marL="0" indent="0">
              <a:buNone/>
            </a:pPr>
            <a:r>
              <a:rPr lang="en-US" sz="2400" dirty="0"/>
              <a:t>(4) When presenting p-values, present them as continuous values (not categorized into significant or not), and along with the standard p-value (null hypothesis), report p-values for other pre-specified hypotheses. </a:t>
            </a:r>
          </a:p>
          <a:p>
            <a:pPr marL="0" lvl="0" indent="0">
              <a:buNone/>
            </a:pPr>
            <a:endParaRPr lang="en-US" sz="2400" dirty="0"/>
          </a:p>
          <a:p>
            <a:pPr marL="0" lvl="0" indent="0">
              <a:buNone/>
            </a:pPr>
            <a:r>
              <a:rPr lang="en-US" sz="2400" dirty="0"/>
              <a:t>(One example: instead of assuming no effect, assume the minimum meaningful effect size.)</a:t>
            </a:r>
          </a:p>
        </p:txBody>
      </p:sp>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10453254" y="6356350"/>
            <a:ext cx="900545"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0450C-1FC5-4D6B-B084-31C6E56BA15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73</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41119895"/>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5E6CFF1-2F42-4E10-9A97-F116F46F53F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Hand with red strings">
            <a:extLst>
              <a:ext uri="{FF2B5EF4-FFF2-40B4-BE49-F238E27FC236}">
                <a16:creationId xmlns:a16="http://schemas.microsoft.com/office/drawing/2014/main" id="{8FB45DBA-1C22-3E28-76AA-4231FCDC36EC}"/>
              </a:ext>
            </a:extLst>
          </p:cNvPr>
          <p:cNvPicPr>
            <a:picLocks noChangeAspect="1"/>
          </p:cNvPicPr>
          <p:nvPr/>
        </p:nvPicPr>
        <p:blipFill rotWithShape="1">
          <a:blip r:embed="rId2">
            <a:alphaModFix amt="35000"/>
          </a:blip>
          <a:srcRect t="6050" b="9681"/>
          <a:stretch/>
        </p:blipFill>
        <p:spPr>
          <a:xfrm>
            <a:off x="20" y="1"/>
            <a:ext cx="12191980" cy="6857999"/>
          </a:xfrm>
          <a:prstGeom prst="rect">
            <a:avLst/>
          </a:prstGeom>
        </p:spPr>
      </p:pic>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838199" y="1065862"/>
            <a:ext cx="6052955" cy="4726276"/>
          </a:xfrm>
        </p:spPr>
        <p:txBody>
          <a:bodyPr vert="horz" lIns="91440" tIns="45720" rIns="91440" bIns="45720" rtlCol="0" anchor="ctr">
            <a:normAutofit/>
          </a:bodyPr>
          <a:lstStyle/>
          <a:p>
            <a:pPr algn="r"/>
            <a:r>
              <a:rPr lang="en-US" sz="4800" b="0" dirty="0">
                <a:ln w="22225">
                  <a:solidFill>
                    <a:srgbClr val="FFFFFF"/>
                  </a:solidFill>
                </a:ln>
                <a:noFill/>
              </a:rPr>
              <a:t>Five changes that could be </a:t>
            </a:r>
            <a:r>
              <a:rPr lang="en-US" sz="4800" dirty="0">
                <a:ln w="22225">
                  <a:solidFill>
                    <a:srgbClr val="FFFFFF"/>
                  </a:solidFill>
                </a:ln>
                <a:noFill/>
              </a:rPr>
              <a:t>made</a:t>
            </a:r>
            <a:r>
              <a:rPr lang="en-US" sz="4800" b="0" dirty="0">
                <a:ln w="22225">
                  <a:solidFill>
                    <a:srgbClr val="FFFFFF"/>
                  </a:solidFill>
                </a:ln>
                <a:noFill/>
              </a:rPr>
              <a:t> relatively easily</a:t>
            </a:r>
          </a:p>
        </p:txBody>
      </p:sp>
      <p:cxnSp>
        <p:nvCxnSpPr>
          <p:cNvPr id="12" name="Straight Connector 11">
            <a:extLst>
              <a:ext uri="{FF2B5EF4-FFF2-40B4-BE49-F238E27FC236}">
                <a16:creationId xmlns:a16="http://schemas.microsoft.com/office/drawing/2014/main" id="{96A8629B-8289-498B-939B-1CA0C106182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7212899" y="2286000"/>
            <a:ext cx="0" cy="2286000"/>
          </a:xfrm>
          <a:prstGeom prst="line">
            <a:avLst/>
          </a:prstGeom>
          <a:ln w="15875">
            <a:solidFill>
              <a:srgbClr val="FFFFFF"/>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F298699A-6D44-4E88-B021-481720010B44}"/>
              </a:ext>
            </a:extLst>
          </p:cNvPr>
          <p:cNvSpPr>
            <a:spLocks noGrp="1"/>
          </p:cNvSpPr>
          <p:nvPr>
            <p:ph idx="4294967295"/>
          </p:nvPr>
        </p:nvSpPr>
        <p:spPr>
          <a:xfrm>
            <a:off x="7534640" y="1065862"/>
            <a:ext cx="4424275" cy="4726276"/>
          </a:xfrm>
        </p:spPr>
        <p:txBody>
          <a:bodyPr vert="horz" lIns="91440" tIns="45720" rIns="91440" bIns="45720" rtlCol="0" anchor="ctr">
            <a:normAutofit/>
          </a:bodyPr>
          <a:lstStyle/>
          <a:p>
            <a:pPr marL="0" indent="0">
              <a:buNone/>
            </a:pPr>
            <a:r>
              <a:rPr lang="en-US" sz="2400" dirty="0"/>
              <a:t>(5) Interpret p-values as (uncertain) descriptive measures of compatibility with the model, and recognize that the value of p is impacted not just by the assumption of the null hypothesis, but by the many other assumptions/choices data analysts make </a:t>
            </a:r>
          </a:p>
          <a:p>
            <a:pPr marL="0" indent="0">
              <a:buNone/>
            </a:pPr>
            <a:endParaRPr lang="en-US" sz="2400" dirty="0"/>
          </a:p>
          <a:p>
            <a:pPr marL="0" indent="0">
              <a:buNone/>
            </a:pPr>
            <a:r>
              <a:rPr lang="en-US" sz="2400" dirty="0"/>
              <a:t>(The Tinder example helps here in indicating not to rush to fall in love with a low p-value)</a:t>
            </a:r>
          </a:p>
        </p:txBody>
      </p:sp>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10453254" y="6356350"/>
            <a:ext cx="900545"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DD0450C-1FC5-4D6B-B084-31C6E56BA15D}" type="slidenum">
              <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74</a:t>
            </a:fld>
            <a:endParaRPr kumimoji="0" lang="en-US" sz="12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31304278"/>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ight bulb on yellow background with sketched light beams and cord">
            <a:extLst>
              <a:ext uri="{FF2B5EF4-FFF2-40B4-BE49-F238E27FC236}">
                <a16:creationId xmlns:a16="http://schemas.microsoft.com/office/drawing/2014/main" id="{5575FC57-74F4-6F56-1CA4-720D69A5971D}"/>
              </a:ext>
            </a:extLst>
          </p:cNvPr>
          <p:cNvPicPr>
            <a:picLocks noChangeAspect="1"/>
          </p:cNvPicPr>
          <p:nvPr/>
        </p:nvPicPr>
        <p:blipFill rotWithShape="1">
          <a:blip r:embed="rId2"/>
          <a:srcRect t="8554"/>
          <a:stretch/>
        </p:blipFill>
        <p:spPr>
          <a:xfrm>
            <a:off x="-1504" y="0"/>
            <a:ext cx="12191980" cy="6856718"/>
          </a:xfrm>
          <a:prstGeom prst="rect">
            <a:avLst/>
          </a:prstGeom>
        </p:spPr>
      </p:pic>
      <p:sp>
        <p:nvSpPr>
          <p:cNvPr id="4" name="Slide Number Placeholder 3">
            <a:extLst>
              <a:ext uri="{FF2B5EF4-FFF2-40B4-BE49-F238E27FC236}">
                <a16:creationId xmlns:a16="http://schemas.microsoft.com/office/drawing/2014/main" id="{D01EC166-EC59-4E98-80F4-F3EB9386A46B}"/>
              </a:ext>
            </a:extLst>
          </p:cNvPr>
          <p:cNvSpPr>
            <a:spLocks noGrp="1"/>
          </p:cNvSpPr>
          <p:nvPr>
            <p:ph type="sldNum" sz="quarter" idx="12"/>
          </p:nvPr>
        </p:nvSpPr>
        <p:spPr>
          <a:xfrm>
            <a:off x="8610600" y="6356350"/>
            <a:ext cx="2743200" cy="365125"/>
          </a:xfrm>
          <a:prstGeom prst="rect">
            <a:avLst/>
          </a:prstGeom>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DD0450C-1FC5-4D6B-B084-31C6E56BA15D}" type="slidenum">
              <a:rPr kumimoji="0" lang="en-US" sz="1200" b="0" i="0" u="none" strike="noStrike" kern="1200" cap="none" spc="0" normalizeH="0" baseline="0" noProof="0" smtClean="0">
                <a:ln>
                  <a:noFill/>
                </a:ln>
                <a:solidFill>
                  <a:srgbClr val="FFFFFF"/>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75</a:t>
            </a:fld>
            <a:endParaRPr kumimoji="0" lang="en-US" sz="1200" b="0" i="0" u="none" strike="noStrike" kern="1200" cap="none" spc="0" normalizeH="0" baseline="0" noProof="0">
              <a:ln>
                <a:noFill/>
              </a:ln>
              <a:solidFill>
                <a:srgbClr val="FFFFFF"/>
              </a:solidFill>
              <a:effectLst/>
              <a:uLnTx/>
              <a:uFillTx/>
              <a:latin typeface="Calibri" panose="020F0502020204030204" pitchFamily="34" charset="0"/>
              <a:ea typeface="+mn-ea"/>
              <a:cs typeface="Arial" panose="020B0604020202020204" pitchFamily="34" charset="0"/>
            </a:endParaRPr>
          </a:p>
        </p:txBody>
      </p:sp>
      <p:sp>
        <p:nvSpPr>
          <p:cNvPr id="2" name="Title 1">
            <a:extLst>
              <a:ext uri="{FF2B5EF4-FFF2-40B4-BE49-F238E27FC236}">
                <a16:creationId xmlns:a16="http://schemas.microsoft.com/office/drawing/2014/main" id="{3DB61E08-FAF7-46FA-B780-FFCDE8FE5BC0}"/>
              </a:ext>
            </a:extLst>
          </p:cNvPr>
          <p:cNvSpPr>
            <a:spLocks noGrp="1"/>
          </p:cNvSpPr>
          <p:nvPr>
            <p:ph type="title" idx="4294967295"/>
          </p:nvPr>
        </p:nvSpPr>
        <p:spPr>
          <a:xfrm>
            <a:off x="-818628" y="-71082"/>
            <a:ext cx="3892550" cy="4930775"/>
          </a:xfrm>
        </p:spPr>
        <p:txBody>
          <a:bodyPr>
            <a:normAutofit/>
          </a:bodyPr>
          <a:lstStyle/>
          <a:p>
            <a:pPr algn="r"/>
            <a:r>
              <a:rPr lang="en-US" sz="4000" b="0" dirty="0">
                <a:solidFill>
                  <a:schemeClr val="accent1"/>
                </a:solidFill>
                <a:latin typeface="+mj-lt"/>
              </a:rPr>
              <a:t>And one more change, a little harder, but maybe most important</a:t>
            </a:r>
          </a:p>
        </p:txBody>
      </p:sp>
      <p:sp>
        <p:nvSpPr>
          <p:cNvPr id="3" name="Content Placeholder 2">
            <a:extLst>
              <a:ext uri="{FF2B5EF4-FFF2-40B4-BE49-F238E27FC236}">
                <a16:creationId xmlns:a16="http://schemas.microsoft.com/office/drawing/2014/main" id="{F298699A-6D44-4E88-B021-481720010B44}"/>
              </a:ext>
            </a:extLst>
          </p:cNvPr>
          <p:cNvSpPr>
            <a:spLocks noGrp="1"/>
          </p:cNvSpPr>
          <p:nvPr>
            <p:ph idx="4294967295"/>
          </p:nvPr>
        </p:nvSpPr>
        <p:spPr>
          <a:xfrm>
            <a:off x="3581401" y="1720547"/>
            <a:ext cx="7299586" cy="6022975"/>
          </a:xfrm>
        </p:spPr>
        <p:txBody>
          <a:bodyPr anchor="ctr">
            <a:normAutofit/>
          </a:bodyPr>
          <a:lstStyle/>
          <a:p>
            <a:pPr marL="0" indent="0">
              <a:buNone/>
            </a:pPr>
            <a:r>
              <a:rPr lang="en-US" sz="2400" dirty="0"/>
              <a:t>Don’t focus on the statistical measure alone (for example, the p-value) but also consider</a:t>
            </a:r>
          </a:p>
          <a:p>
            <a:pPr>
              <a:spcBef>
                <a:spcPts val="600"/>
              </a:spcBef>
            </a:pPr>
            <a:r>
              <a:rPr lang="en-US" sz="2400" dirty="0"/>
              <a:t>related prior evidence</a:t>
            </a:r>
          </a:p>
          <a:p>
            <a:pPr>
              <a:spcBef>
                <a:spcPts val="600"/>
              </a:spcBef>
            </a:pPr>
            <a:r>
              <a:rPr lang="en-US" sz="2400" dirty="0"/>
              <a:t>plausibility of mechanism</a:t>
            </a:r>
          </a:p>
          <a:p>
            <a:pPr>
              <a:spcBef>
                <a:spcPts val="600"/>
              </a:spcBef>
            </a:pPr>
            <a:r>
              <a:rPr lang="en-US" sz="2400" dirty="0"/>
              <a:t>study design and data quality</a:t>
            </a:r>
          </a:p>
          <a:p>
            <a:pPr>
              <a:spcBef>
                <a:spcPts val="600"/>
              </a:spcBef>
            </a:pPr>
            <a:r>
              <a:rPr lang="en-US" sz="2400" dirty="0"/>
              <a:t>real world costs and benefits</a:t>
            </a:r>
          </a:p>
          <a:p>
            <a:pPr>
              <a:spcBef>
                <a:spcPts val="600"/>
              </a:spcBef>
            </a:pPr>
            <a:r>
              <a:rPr lang="en-US" sz="2400" dirty="0"/>
              <a:t>novelty of finding</a:t>
            </a:r>
          </a:p>
          <a:p>
            <a:pPr>
              <a:spcBef>
                <a:spcPts val="600"/>
              </a:spcBef>
            </a:pPr>
            <a:r>
              <a:rPr lang="en-US" sz="2400" dirty="0"/>
              <a:t>other factors that vary by research domain</a:t>
            </a:r>
          </a:p>
          <a:p>
            <a:pPr marL="0" indent="0">
              <a:buNone/>
            </a:pPr>
            <a:r>
              <a:rPr lang="en-US" sz="1800" dirty="0"/>
              <a:t>(per McShane et al)</a:t>
            </a:r>
          </a:p>
        </p:txBody>
      </p:sp>
    </p:spTree>
    <p:extLst>
      <p:ext uri="{BB962C8B-B14F-4D97-AF65-F5344CB8AC3E}">
        <p14:creationId xmlns:p14="http://schemas.microsoft.com/office/powerpoint/2010/main" val="397540451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9B7AD9F6-8CE7-4299-8FC6-328F4DCD3FF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0DE5C882-A9EC-A701-D184-720398CEED33}"/>
              </a:ext>
            </a:extLst>
          </p:cNvPr>
          <p:cNvSpPr>
            <a:spLocks noGrp="1"/>
          </p:cNvSpPr>
          <p:nvPr>
            <p:ph type="title"/>
          </p:nvPr>
        </p:nvSpPr>
        <p:spPr>
          <a:xfrm>
            <a:off x="5297762" y="640080"/>
            <a:ext cx="6251110" cy="3566160"/>
          </a:xfrm>
        </p:spPr>
        <p:txBody>
          <a:bodyPr vert="horz" lIns="91440" tIns="45720" rIns="91440" bIns="45720" rtlCol="0" anchor="b">
            <a:normAutofit/>
          </a:bodyPr>
          <a:lstStyle/>
          <a:p>
            <a:r>
              <a:rPr lang="en-US" sz="3000"/>
              <a:t>“If this arbitrary threshold had never been created, what would you have to do to get your paper published, your research grant funded, your drug approved, your policy or business recommendation accepted?”</a:t>
            </a:r>
            <a:br>
              <a:rPr lang="en-US" sz="3000"/>
            </a:br>
            <a:br>
              <a:rPr lang="en-US" sz="3000"/>
            </a:br>
            <a:endParaRPr lang="en-US" sz="3000"/>
          </a:p>
        </p:txBody>
      </p:sp>
      <p:sp>
        <p:nvSpPr>
          <p:cNvPr id="3" name="Text Placeholder 2">
            <a:extLst>
              <a:ext uri="{FF2B5EF4-FFF2-40B4-BE49-F238E27FC236}">
                <a16:creationId xmlns:a16="http://schemas.microsoft.com/office/drawing/2014/main" id="{7A757B2E-AA18-C26B-75B9-29C603728CA5}"/>
              </a:ext>
            </a:extLst>
          </p:cNvPr>
          <p:cNvSpPr>
            <a:spLocks noGrp="1"/>
          </p:cNvSpPr>
          <p:nvPr>
            <p:ph type="body" idx="1"/>
          </p:nvPr>
        </p:nvSpPr>
        <p:spPr>
          <a:xfrm>
            <a:off x="5297760" y="4636008"/>
            <a:ext cx="6251111" cy="1572768"/>
          </a:xfrm>
        </p:spPr>
        <p:txBody>
          <a:bodyPr vert="horz" lIns="91440" tIns="45720" rIns="91440" bIns="45720" rtlCol="0">
            <a:normAutofit/>
          </a:bodyPr>
          <a:lstStyle/>
          <a:p>
            <a:r>
              <a:rPr lang="en-US">
                <a:solidFill>
                  <a:schemeClr val="tx1"/>
                </a:solidFill>
              </a:rPr>
              <a:t>My answer is that you would “have to science the sh*t out of this.” – Mark Watney </a:t>
            </a:r>
            <a:r>
              <a:rPr lang="en-US" i="1">
                <a:solidFill>
                  <a:schemeClr val="tx1"/>
                </a:solidFill>
              </a:rPr>
              <a:t>The Martian</a:t>
            </a:r>
            <a:endParaRPr lang="en-US">
              <a:solidFill>
                <a:schemeClr val="tx1"/>
              </a:solidFill>
            </a:endParaRPr>
          </a:p>
        </p:txBody>
      </p:sp>
      <p:pic>
        <p:nvPicPr>
          <p:cNvPr id="5" name="Picture 4">
            <a:extLst>
              <a:ext uri="{FF2B5EF4-FFF2-40B4-BE49-F238E27FC236}">
                <a16:creationId xmlns:a16="http://schemas.microsoft.com/office/drawing/2014/main" id="{2AF63BCD-9802-B879-4EC9-70F2C28A4196}"/>
              </a:ext>
            </a:extLst>
          </p:cNvPr>
          <p:cNvPicPr>
            <a:picLocks noChangeAspect="1"/>
          </p:cNvPicPr>
          <p:nvPr/>
        </p:nvPicPr>
        <p:blipFill rotWithShape="1">
          <a:blip r:embed="rId2"/>
          <a:srcRect r="-2" b="10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2" name="sketchy line">
            <a:extLst>
              <a:ext uri="{FF2B5EF4-FFF2-40B4-BE49-F238E27FC236}">
                <a16:creationId xmlns:a16="http://schemas.microsoft.com/office/drawing/2014/main" id="{F49775AF-8896-43EE-92C6-83497D6DC56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412862" y="4409267"/>
            <a:ext cx="4243589" cy="18288"/>
          </a:xfrm>
          <a:custGeom>
            <a:avLst/>
            <a:gdLst>
              <a:gd name="connsiteX0" fmla="*/ 0 w 4243589"/>
              <a:gd name="connsiteY0" fmla="*/ 0 h 18288"/>
              <a:gd name="connsiteX1" fmla="*/ 563791 w 4243589"/>
              <a:gd name="connsiteY1" fmla="*/ 0 h 18288"/>
              <a:gd name="connsiteX2" fmla="*/ 1042710 w 4243589"/>
              <a:gd name="connsiteY2" fmla="*/ 0 h 18288"/>
              <a:gd name="connsiteX3" fmla="*/ 1564066 w 4243589"/>
              <a:gd name="connsiteY3" fmla="*/ 0 h 18288"/>
              <a:gd name="connsiteX4" fmla="*/ 2212729 w 4243589"/>
              <a:gd name="connsiteY4" fmla="*/ 0 h 18288"/>
              <a:gd name="connsiteX5" fmla="*/ 2776520 w 4243589"/>
              <a:gd name="connsiteY5" fmla="*/ 0 h 18288"/>
              <a:gd name="connsiteX6" fmla="*/ 3297875 w 4243589"/>
              <a:gd name="connsiteY6" fmla="*/ 0 h 18288"/>
              <a:gd name="connsiteX7" fmla="*/ 4243589 w 4243589"/>
              <a:gd name="connsiteY7" fmla="*/ 0 h 18288"/>
              <a:gd name="connsiteX8" fmla="*/ 4243589 w 4243589"/>
              <a:gd name="connsiteY8" fmla="*/ 18288 h 18288"/>
              <a:gd name="connsiteX9" fmla="*/ 3637362 w 4243589"/>
              <a:gd name="connsiteY9" fmla="*/ 18288 h 18288"/>
              <a:gd name="connsiteX10" fmla="*/ 3116007 w 4243589"/>
              <a:gd name="connsiteY10" fmla="*/ 18288 h 18288"/>
              <a:gd name="connsiteX11" fmla="*/ 2424908 w 4243589"/>
              <a:gd name="connsiteY11" fmla="*/ 18288 h 18288"/>
              <a:gd name="connsiteX12" fmla="*/ 1861117 w 4243589"/>
              <a:gd name="connsiteY12" fmla="*/ 18288 h 18288"/>
              <a:gd name="connsiteX13" fmla="*/ 1382198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157351" y="-15653"/>
                  <a:pt x="378877" y="-5828"/>
                  <a:pt x="563791" y="0"/>
                </a:cubicBezTo>
                <a:cubicBezTo>
                  <a:pt x="748705" y="5828"/>
                  <a:pt x="905659" y="-5525"/>
                  <a:pt x="1042710" y="0"/>
                </a:cubicBezTo>
                <a:cubicBezTo>
                  <a:pt x="1179761" y="5525"/>
                  <a:pt x="1356845" y="-21288"/>
                  <a:pt x="1564066" y="0"/>
                </a:cubicBezTo>
                <a:cubicBezTo>
                  <a:pt x="1771287" y="21288"/>
                  <a:pt x="1912099" y="25135"/>
                  <a:pt x="2212729" y="0"/>
                </a:cubicBezTo>
                <a:cubicBezTo>
                  <a:pt x="2513359" y="-25135"/>
                  <a:pt x="2514918" y="-27119"/>
                  <a:pt x="2776520" y="0"/>
                </a:cubicBezTo>
                <a:cubicBezTo>
                  <a:pt x="3038122" y="27119"/>
                  <a:pt x="3178771" y="18116"/>
                  <a:pt x="3297875" y="0"/>
                </a:cubicBezTo>
                <a:cubicBezTo>
                  <a:pt x="3416980" y="-18116"/>
                  <a:pt x="4012240" y="-40869"/>
                  <a:pt x="4243589" y="0"/>
                </a:cubicBezTo>
                <a:cubicBezTo>
                  <a:pt x="4243987" y="7429"/>
                  <a:pt x="4243569" y="10822"/>
                  <a:pt x="4243589" y="18288"/>
                </a:cubicBezTo>
                <a:cubicBezTo>
                  <a:pt x="4112949" y="-2855"/>
                  <a:pt x="3928037" y="1831"/>
                  <a:pt x="3637362" y="18288"/>
                </a:cubicBezTo>
                <a:cubicBezTo>
                  <a:pt x="3346687" y="34745"/>
                  <a:pt x="3254446" y="26669"/>
                  <a:pt x="3116007" y="18288"/>
                </a:cubicBezTo>
                <a:cubicBezTo>
                  <a:pt x="2977569" y="9907"/>
                  <a:pt x="2620228" y="28873"/>
                  <a:pt x="2424908" y="18288"/>
                </a:cubicBezTo>
                <a:cubicBezTo>
                  <a:pt x="2229588" y="7703"/>
                  <a:pt x="2088287" y="-3854"/>
                  <a:pt x="1861117" y="18288"/>
                </a:cubicBezTo>
                <a:cubicBezTo>
                  <a:pt x="1633947" y="40430"/>
                  <a:pt x="1502447" y="-871"/>
                  <a:pt x="1382198" y="18288"/>
                </a:cubicBezTo>
                <a:cubicBezTo>
                  <a:pt x="1261949" y="37447"/>
                  <a:pt x="1045440" y="28353"/>
                  <a:pt x="733535" y="18288"/>
                </a:cubicBezTo>
                <a:cubicBezTo>
                  <a:pt x="421630" y="8223"/>
                  <a:pt x="341257" y="-18359"/>
                  <a:pt x="0" y="18288"/>
                </a:cubicBezTo>
                <a:cubicBezTo>
                  <a:pt x="-591" y="13205"/>
                  <a:pt x="-663" y="6329"/>
                  <a:pt x="0" y="0"/>
                </a:cubicBezTo>
                <a:close/>
              </a:path>
              <a:path w="4243589" h="18288" stroke="0" extrusionOk="0">
                <a:moveTo>
                  <a:pt x="0" y="0"/>
                </a:moveTo>
                <a:cubicBezTo>
                  <a:pt x="128164" y="17204"/>
                  <a:pt x="312653" y="1129"/>
                  <a:pt x="563791" y="0"/>
                </a:cubicBezTo>
                <a:cubicBezTo>
                  <a:pt x="814929" y="-1129"/>
                  <a:pt x="837271" y="8503"/>
                  <a:pt x="1042710" y="0"/>
                </a:cubicBezTo>
                <a:cubicBezTo>
                  <a:pt x="1248149" y="-8503"/>
                  <a:pt x="1588432" y="-28862"/>
                  <a:pt x="1733809" y="0"/>
                </a:cubicBezTo>
                <a:cubicBezTo>
                  <a:pt x="1879186" y="28862"/>
                  <a:pt x="2052815" y="5974"/>
                  <a:pt x="2297600" y="0"/>
                </a:cubicBezTo>
                <a:cubicBezTo>
                  <a:pt x="2542385" y="-5974"/>
                  <a:pt x="2699960" y="-23550"/>
                  <a:pt x="2861391" y="0"/>
                </a:cubicBezTo>
                <a:cubicBezTo>
                  <a:pt x="3022822" y="23550"/>
                  <a:pt x="3390411" y="25272"/>
                  <a:pt x="3552490" y="0"/>
                </a:cubicBezTo>
                <a:cubicBezTo>
                  <a:pt x="3714569" y="-25272"/>
                  <a:pt x="3950585" y="-31327"/>
                  <a:pt x="4243589" y="0"/>
                </a:cubicBezTo>
                <a:cubicBezTo>
                  <a:pt x="4242703" y="5429"/>
                  <a:pt x="4244410" y="14046"/>
                  <a:pt x="4243589" y="18288"/>
                </a:cubicBezTo>
                <a:cubicBezTo>
                  <a:pt x="4130424" y="-1240"/>
                  <a:pt x="3932803" y="42249"/>
                  <a:pt x="3722234" y="18288"/>
                </a:cubicBezTo>
                <a:cubicBezTo>
                  <a:pt x="3511665" y="-5673"/>
                  <a:pt x="3269903" y="45994"/>
                  <a:pt x="3116007" y="18288"/>
                </a:cubicBezTo>
                <a:cubicBezTo>
                  <a:pt x="2962111" y="-9418"/>
                  <a:pt x="2744280" y="23224"/>
                  <a:pt x="2509780" y="18288"/>
                </a:cubicBezTo>
                <a:cubicBezTo>
                  <a:pt x="2275280" y="13352"/>
                  <a:pt x="2066059" y="43664"/>
                  <a:pt x="1945989" y="18288"/>
                </a:cubicBezTo>
                <a:cubicBezTo>
                  <a:pt x="1825919" y="-7088"/>
                  <a:pt x="1407329" y="12616"/>
                  <a:pt x="1254890" y="18288"/>
                </a:cubicBezTo>
                <a:cubicBezTo>
                  <a:pt x="1102451" y="23960"/>
                  <a:pt x="837950" y="31673"/>
                  <a:pt x="563791" y="18288"/>
                </a:cubicBezTo>
                <a:cubicBezTo>
                  <a:pt x="289632" y="4903"/>
                  <a:pt x="132768" y="7105"/>
                  <a:pt x="0" y="18288"/>
                </a:cubicBezTo>
                <a:cubicBezTo>
                  <a:pt x="668" y="13665"/>
                  <a:pt x="578" y="5675"/>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1219033472">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07442420"/>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19">
            <a:extLst>
              <a:ext uri="{FF2B5EF4-FFF2-40B4-BE49-F238E27FC236}">
                <a16:creationId xmlns:a16="http://schemas.microsoft.com/office/drawing/2014/main" id="{889AE703-9EC1-473D-8723-8E991E8852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6ADC1731-D397-45F6-BA11-1D9A9E67C34F}"/>
              </a:ext>
            </a:extLst>
          </p:cNvPr>
          <p:cNvPicPr>
            <a:picLocks noChangeAspect="1"/>
          </p:cNvPicPr>
          <p:nvPr/>
        </p:nvPicPr>
        <p:blipFill rotWithShape="1">
          <a:blip r:embed="rId2"/>
          <a:srcRect l="23068" r="9639" b="1"/>
          <a:stretch/>
        </p:blipFill>
        <p:spPr>
          <a:xfrm>
            <a:off x="-56541" y="579758"/>
            <a:ext cx="7534636" cy="6857990"/>
          </a:xfrm>
          <a:custGeom>
            <a:avLst/>
            <a:gdLst/>
            <a:ahLst/>
            <a:cxnLst/>
            <a:rect l="l" t="t" r="r" b="b"/>
            <a:pathLst>
              <a:path w="7534656" h="6858000">
                <a:moveTo>
                  <a:pt x="4678390" y="3089451"/>
                </a:moveTo>
                <a:cubicBezTo>
                  <a:pt x="4704756" y="3107456"/>
                  <a:pt x="4731118" y="3125461"/>
                  <a:pt x="4757484" y="3143466"/>
                </a:cubicBezTo>
                <a:cubicBezTo>
                  <a:pt x="4742694" y="3138965"/>
                  <a:pt x="4726618" y="3134464"/>
                  <a:pt x="4711185" y="3129962"/>
                </a:cubicBezTo>
                <a:cubicBezTo>
                  <a:pt x="4698324" y="3119029"/>
                  <a:pt x="4684820" y="3108743"/>
                  <a:pt x="4671961" y="3097166"/>
                </a:cubicBezTo>
                <a:cubicBezTo>
                  <a:pt x="4673888" y="3094594"/>
                  <a:pt x="4676460" y="3092024"/>
                  <a:pt x="4678390" y="3089451"/>
                </a:cubicBezTo>
                <a:close/>
                <a:moveTo>
                  <a:pt x="5151664" y="2187270"/>
                </a:moveTo>
                <a:cubicBezTo>
                  <a:pt x="5309853" y="2295300"/>
                  <a:pt x="5468040" y="2403973"/>
                  <a:pt x="5626227" y="2512004"/>
                </a:cubicBezTo>
                <a:cubicBezTo>
                  <a:pt x="5623653" y="2514576"/>
                  <a:pt x="5621726" y="2517148"/>
                  <a:pt x="5619152" y="2519721"/>
                </a:cubicBezTo>
                <a:cubicBezTo>
                  <a:pt x="5445533" y="2428409"/>
                  <a:pt x="5281559" y="2326810"/>
                  <a:pt x="5151664" y="2187270"/>
                </a:cubicBezTo>
                <a:close/>
                <a:moveTo>
                  <a:pt x="0" y="0"/>
                </a:moveTo>
                <a:lnTo>
                  <a:pt x="7534656" y="0"/>
                </a:lnTo>
                <a:lnTo>
                  <a:pt x="7534656" y="2520617"/>
                </a:lnTo>
                <a:lnTo>
                  <a:pt x="7532186" y="2520363"/>
                </a:lnTo>
                <a:cubicBezTo>
                  <a:pt x="7340561" y="2495285"/>
                  <a:pt x="6360574" y="2283083"/>
                  <a:pt x="6073136" y="2103675"/>
                </a:cubicBezTo>
                <a:cubicBezTo>
                  <a:pt x="5779268" y="1919767"/>
                  <a:pt x="5502120" y="1716567"/>
                  <a:pt x="5226257" y="1512725"/>
                </a:cubicBezTo>
                <a:cubicBezTo>
                  <a:pt x="5106652" y="1424628"/>
                  <a:pt x="4979331" y="1344249"/>
                  <a:pt x="4871300" y="1243293"/>
                </a:cubicBezTo>
                <a:cubicBezTo>
                  <a:pt x="4763272" y="1141694"/>
                  <a:pt x="4660386" y="1036235"/>
                  <a:pt x="4543354" y="942352"/>
                </a:cubicBezTo>
                <a:cubicBezTo>
                  <a:pt x="4509916" y="915344"/>
                  <a:pt x="4476478" y="886408"/>
                  <a:pt x="4427606" y="881906"/>
                </a:cubicBezTo>
                <a:cubicBezTo>
                  <a:pt x="4416676" y="880620"/>
                  <a:pt x="4405100" y="881263"/>
                  <a:pt x="4394168" y="882548"/>
                </a:cubicBezTo>
                <a:cubicBezTo>
                  <a:pt x="4381952" y="883835"/>
                  <a:pt x="4372305" y="890265"/>
                  <a:pt x="4367803" y="901197"/>
                </a:cubicBezTo>
                <a:cubicBezTo>
                  <a:pt x="4363304" y="913416"/>
                  <a:pt x="4371019" y="920488"/>
                  <a:pt x="4380021" y="926918"/>
                </a:cubicBezTo>
                <a:cubicBezTo>
                  <a:pt x="4386451" y="931420"/>
                  <a:pt x="4392881" y="938494"/>
                  <a:pt x="4401241" y="939779"/>
                </a:cubicBezTo>
                <a:cubicBezTo>
                  <a:pt x="4454614" y="947496"/>
                  <a:pt x="4474548" y="986721"/>
                  <a:pt x="4499626" y="1021444"/>
                </a:cubicBezTo>
                <a:cubicBezTo>
                  <a:pt x="4510559" y="1036235"/>
                  <a:pt x="4522132" y="1047810"/>
                  <a:pt x="4502199" y="1069029"/>
                </a:cubicBezTo>
                <a:cubicBezTo>
                  <a:pt x="4484838" y="1087677"/>
                  <a:pt x="4502841" y="1097324"/>
                  <a:pt x="4520845" y="1102469"/>
                </a:cubicBezTo>
                <a:cubicBezTo>
                  <a:pt x="4545924" y="1109541"/>
                  <a:pt x="4575503" y="1108256"/>
                  <a:pt x="4603797" y="1131405"/>
                </a:cubicBezTo>
                <a:cubicBezTo>
                  <a:pt x="4497696" y="1133334"/>
                  <a:pt x="4452684" y="1072246"/>
                  <a:pt x="4404457" y="1015657"/>
                </a:cubicBezTo>
                <a:cubicBezTo>
                  <a:pt x="4386451" y="995081"/>
                  <a:pt x="4374235" y="970645"/>
                  <a:pt x="4358802" y="947496"/>
                </a:cubicBezTo>
                <a:cubicBezTo>
                  <a:pt x="4339510" y="919203"/>
                  <a:pt x="4317003" y="917916"/>
                  <a:pt x="4288710" y="942994"/>
                </a:cubicBezTo>
                <a:cubicBezTo>
                  <a:pt x="4263632" y="965500"/>
                  <a:pt x="4251416" y="963572"/>
                  <a:pt x="4243055" y="932705"/>
                </a:cubicBezTo>
                <a:cubicBezTo>
                  <a:pt x="4230195" y="884478"/>
                  <a:pt x="4200613" y="850398"/>
                  <a:pt x="4150456" y="833036"/>
                </a:cubicBezTo>
                <a:cubicBezTo>
                  <a:pt x="4144991" y="831106"/>
                  <a:pt x="4138882" y="828052"/>
                  <a:pt x="4132854" y="827007"/>
                </a:cubicBezTo>
                <a:cubicBezTo>
                  <a:pt x="4126826" y="825962"/>
                  <a:pt x="4120878" y="826927"/>
                  <a:pt x="4115733" y="833036"/>
                </a:cubicBezTo>
                <a:cubicBezTo>
                  <a:pt x="4106731" y="843323"/>
                  <a:pt x="4114446" y="855542"/>
                  <a:pt x="4120878" y="864544"/>
                </a:cubicBezTo>
                <a:cubicBezTo>
                  <a:pt x="4132452" y="880620"/>
                  <a:pt x="4142741" y="896052"/>
                  <a:pt x="4147242" y="915344"/>
                </a:cubicBezTo>
                <a:cubicBezTo>
                  <a:pt x="4150456" y="928205"/>
                  <a:pt x="4153673" y="942352"/>
                  <a:pt x="4144669" y="951996"/>
                </a:cubicBezTo>
                <a:cubicBezTo>
                  <a:pt x="4107374" y="993151"/>
                  <a:pt x="4134382" y="1012442"/>
                  <a:pt x="4166533" y="1034306"/>
                </a:cubicBezTo>
                <a:cubicBezTo>
                  <a:pt x="4210902" y="1063886"/>
                  <a:pt x="4228266" y="1107611"/>
                  <a:pt x="4217977" y="1159698"/>
                </a:cubicBezTo>
                <a:cubicBezTo>
                  <a:pt x="4214117" y="1180919"/>
                  <a:pt x="4216690" y="1193778"/>
                  <a:pt x="4243055" y="1193136"/>
                </a:cubicBezTo>
                <a:cubicBezTo>
                  <a:pt x="4253342" y="1193136"/>
                  <a:pt x="4255915" y="1200210"/>
                  <a:pt x="4259774" y="1207925"/>
                </a:cubicBezTo>
                <a:cubicBezTo>
                  <a:pt x="4342082" y="1389905"/>
                  <a:pt x="4461044" y="1549378"/>
                  <a:pt x="4600583" y="1695991"/>
                </a:cubicBezTo>
                <a:cubicBezTo>
                  <a:pt x="4713758" y="1814953"/>
                  <a:pt x="4838507" y="1922339"/>
                  <a:pt x="4967756" y="2026512"/>
                </a:cubicBezTo>
                <a:cubicBezTo>
                  <a:pt x="4971614" y="2029727"/>
                  <a:pt x="4975473" y="2033584"/>
                  <a:pt x="4977403" y="2040014"/>
                </a:cubicBezTo>
                <a:cubicBezTo>
                  <a:pt x="4916314" y="2027155"/>
                  <a:pt x="4863586" y="2000789"/>
                  <a:pt x="4812784" y="1971210"/>
                </a:cubicBezTo>
                <a:cubicBezTo>
                  <a:pt x="4677748" y="1892760"/>
                  <a:pt x="4563930" y="1791160"/>
                  <a:pt x="4448827" y="1691489"/>
                </a:cubicBezTo>
                <a:cubicBezTo>
                  <a:pt x="4378737" y="1630400"/>
                  <a:pt x="4306715" y="1571241"/>
                  <a:pt x="4229552" y="1517227"/>
                </a:cubicBezTo>
                <a:cubicBezTo>
                  <a:pt x="4216690" y="1508223"/>
                  <a:pt x="4207687" y="1496649"/>
                  <a:pt x="4198686" y="1485074"/>
                </a:cubicBezTo>
                <a:cubicBezTo>
                  <a:pt x="4193541" y="1478645"/>
                  <a:pt x="4187111" y="1472857"/>
                  <a:pt x="4176822" y="1475430"/>
                </a:cubicBezTo>
                <a:cubicBezTo>
                  <a:pt x="4163961" y="1478645"/>
                  <a:pt x="4162675" y="1488289"/>
                  <a:pt x="4161388" y="1497936"/>
                </a:cubicBezTo>
                <a:cubicBezTo>
                  <a:pt x="4157531" y="1528801"/>
                  <a:pt x="4165890" y="1556452"/>
                  <a:pt x="4181966" y="1582816"/>
                </a:cubicBezTo>
                <a:cubicBezTo>
                  <a:pt x="4223765" y="1650334"/>
                  <a:pt x="4285495" y="1702421"/>
                  <a:pt x="4349155" y="1751935"/>
                </a:cubicBezTo>
                <a:cubicBezTo>
                  <a:pt x="4431464" y="1815596"/>
                  <a:pt x="4511200" y="1881828"/>
                  <a:pt x="4583864" y="1954492"/>
                </a:cubicBezTo>
                <a:cubicBezTo>
                  <a:pt x="4589008" y="1959636"/>
                  <a:pt x="4598653" y="1962851"/>
                  <a:pt x="4595438" y="1977640"/>
                </a:cubicBezTo>
                <a:cubicBezTo>
                  <a:pt x="4549783" y="1943560"/>
                  <a:pt x="4506699" y="1910122"/>
                  <a:pt x="4462973" y="1877969"/>
                </a:cubicBezTo>
                <a:cubicBezTo>
                  <a:pt x="4419889" y="1845818"/>
                  <a:pt x="4376162" y="1813666"/>
                  <a:pt x="4333080" y="1782158"/>
                </a:cubicBezTo>
                <a:cubicBezTo>
                  <a:pt x="4322790" y="1774441"/>
                  <a:pt x="4311858" y="1763509"/>
                  <a:pt x="4297070" y="1773155"/>
                </a:cubicBezTo>
                <a:cubicBezTo>
                  <a:pt x="4281639" y="1782800"/>
                  <a:pt x="4283566" y="1798877"/>
                  <a:pt x="4287426" y="1811736"/>
                </a:cubicBezTo>
                <a:cubicBezTo>
                  <a:pt x="4299642" y="1849676"/>
                  <a:pt x="4320864" y="1883114"/>
                  <a:pt x="4349155" y="1912694"/>
                </a:cubicBezTo>
                <a:cubicBezTo>
                  <a:pt x="4445611" y="2010436"/>
                  <a:pt x="4556856" y="2094673"/>
                  <a:pt x="4660386" y="2185984"/>
                </a:cubicBezTo>
                <a:cubicBezTo>
                  <a:pt x="4716330" y="2235499"/>
                  <a:pt x="4767772" y="2288228"/>
                  <a:pt x="4816643" y="2342884"/>
                </a:cubicBezTo>
                <a:cubicBezTo>
                  <a:pt x="4827576" y="2355104"/>
                  <a:pt x="4826931" y="2366678"/>
                  <a:pt x="4823716" y="2380824"/>
                </a:cubicBezTo>
                <a:cubicBezTo>
                  <a:pt x="4810857" y="2438056"/>
                  <a:pt x="4830791" y="2457346"/>
                  <a:pt x="4895093" y="2446415"/>
                </a:cubicBezTo>
                <a:cubicBezTo>
                  <a:pt x="4915027" y="2443198"/>
                  <a:pt x="4928532" y="2446415"/>
                  <a:pt x="4940748" y="2459917"/>
                </a:cubicBezTo>
                <a:cubicBezTo>
                  <a:pt x="5088648" y="2627107"/>
                  <a:pt x="5263553" y="2767932"/>
                  <a:pt x="5454535" y="2893324"/>
                </a:cubicBezTo>
                <a:cubicBezTo>
                  <a:pt x="5532343" y="2944123"/>
                  <a:pt x="5612723" y="2992353"/>
                  <a:pt x="5694388" y="3037365"/>
                </a:cubicBezTo>
                <a:cubicBezTo>
                  <a:pt x="5694388" y="3040580"/>
                  <a:pt x="5694388" y="3044439"/>
                  <a:pt x="5694388" y="3047654"/>
                </a:cubicBezTo>
                <a:cubicBezTo>
                  <a:pt x="5693745" y="3052154"/>
                  <a:pt x="5693102" y="3054726"/>
                  <a:pt x="5692459" y="3058585"/>
                </a:cubicBezTo>
                <a:cubicBezTo>
                  <a:pt x="5577355" y="2989137"/>
                  <a:pt x="5463536" y="2917760"/>
                  <a:pt x="5352292" y="2842525"/>
                </a:cubicBezTo>
                <a:cubicBezTo>
                  <a:pt x="5050709" y="2638683"/>
                  <a:pt x="4762627" y="2420050"/>
                  <a:pt x="4470046" y="2206561"/>
                </a:cubicBezTo>
                <a:cubicBezTo>
                  <a:pt x="4371661" y="2134541"/>
                  <a:pt x="4293855" y="2042587"/>
                  <a:pt x="4205115" y="1961564"/>
                </a:cubicBezTo>
                <a:cubicBezTo>
                  <a:pt x="4145956" y="1907550"/>
                  <a:pt x="4089368" y="1850963"/>
                  <a:pt x="4020564" y="1806593"/>
                </a:cubicBezTo>
                <a:cubicBezTo>
                  <a:pt x="3992271" y="1788587"/>
                  <a:pt x="3962691" y="1772511"/>
                  <a:pt x="3924751" y="1777013"/>
                </a:cubicBezTo>
                <a:cubicBezTo>
                  <a:pt x="3909962" y="1778943"/>
                  <a:pt x="3893242" y="1782800"/>
                  <a:pt x="3888098" y="1799519"/>
                </a:cubicBezTo>
                <a:cubicBezTo>
                  <a:pt x="3883596" y="1816238"/>
                  <a:pt x="3897100" y="1823955"/>
                  <a:pt x="3909319" y="1831028"/>
                </a:cubicBezTo>
                <a:cubicBezTo>
                  <a:pt x="3912534" y="1832957"/>
                  <a:pt x="3915749" y="1835530"/>
                  <a:pt x="3918964" y="1835530"/>
                </a:cubicBezTo>
                <a:cubicBezTo>
                  <a:pt x="3980052" y="1839387"/>
                  <a:pt x="3994199" y="1888258"/>
                  <a:pt x="4023137" y="1923626"/>
                </a:cubicBezTo>
                <a:cubicBezTo>
                  <a:pt x="4032139" y="1934558"/>
                  <a:pt x="4032781" y="1945489"/>
                  <a:pt x="4023137" y="1958349"/>
                </a:cubicBezTo>
                <a:cubicBezTo>
                  <a:pt x="4005773" y="1981498"/>
                  <a:pt x="4017992" y="1991787"/>
                  <a:pt x="4041141" y="1998217"/>
                </a:cubicBezTo>
                <a:cubicBezTo>
                  <a:pt x="4064289" y="2004648"/>
                  <a:pt x="4089368" y="2006576"/>
                  <a:pt x="4114446" y="2021367"/>
                </a:cubicBezTo>
                <a:cubicBezTo>
                  <a:pt x="4074579" y="2033584"/>
                  <a:pt x="4046928" y="2020725"/>
                  <a:pt x="4021207" y="2004648"/>
                </a:cubicBezTo>
                <a:cubicBezTo>
                  <a:pt x="3963333" y="1969281"/>
                  <a:pt x="3926038" y="1917194"/>
                  <a:pt x="3890670" y="1863823"/>
                </a:cubicBezTo>
                <a:cubicBezTo>
                  <a:pt x="3883596" y="1853534"/>
                  <a:pt x="3877809" y="1841959"/>
                  <a:pt x="3868164" y="1833600"/>
                </a:cubicBezTo>
                <a:cubicBezTo>
                  <a:pt x="3850158" y="1816881"/>
                  <a:pt x="3830867" y="1814953"/>
                  <a:pt x="3809005" y="1835530"/>
                </a:cubicBezTo>
                <a:cubicBezTo>
                  <a:pt x="3780067" y="1862537"/>
                  <a:pt x="3769780" y="1860608"/>
                  <a:pt x="3760134" y="1825885"/>
                </a:cubicBezTo>
                <a:cubicBezTo>
                  <a:pt x="3747272" y="1778943"/>
                  <a:pt x="3718336" y="1746147"/>
                  <a:pt x="3668822" y="1728786"/>
                </a:cubicBezTo>
                <a:cubicBezTo>
                  <a:pt x="3658535" y="1724927"/>
                  <a:pt x="3647603" y="1719782"/>
                  <a:pt x="3636671" y="1728142"/>
                </a:cubicBezTo>
                <a:cubicBezTo>
                  <a:pt x="3625097" y="1737788"/>
                  <a:pt x="3632812" y="1747433"/>
                  <a:pt x="3637314" y="1756437"/>
                </a:cubicBezTo>
                <a:cubicBezTo>
                  <a:pt x="3643744" y="1770583"/>
                  <a:pt x="3651461" y="1784730"/>
                  <a:pt x="3657248" y="1799519"/>
                </a:cubicBezTo>
                <a:cubicBezTo>
                  <a:pt x="3667537" y="1823312"/>
                  <a:pt x="3669467" y="1848391"/>
                  <a:pt x="3650175" y="1871539"/>
                </a:cubicBezTo>
                <a:cubicBezTo>
                  <a:pt x="3636027" y="1888258"/>
                  <a:pt x="3637314" y="1899190"/>
                  <a:pt x="3655963" y="1910765"/>
                </a:cubicBezTo>
                <a:cubicBezTo>
                  <a:pt x="3715764" y="1946775"/>
                  <a:pt x="3753704" y="1993716"/>
                  <a:pt x="3733126" y="2067022"/>
                </a:cubicBezTo>
                <a:cubicBezTo>
                  <a:pt x="3729911" y="2077311"/>
                  <a:pt x="3733770" y="2087600"/>
                  <a:pt x="3745987" y="2086956"/>
                </a:cubicBezTo>
                <a:cubicBezTo>
                  <a:pt x="3772995" y="2085028"/>
                  <a:pt x="3777495" y="2101747"/>
                  <a:pt x="3785212" y="2119109"/>
                </a:cubicBezTo>
                <a:cubicBezTo>
                  <a:pt x="3860447" y="2285655"/>
                  <a:pt x="3969120" y="2430981"/>
                  <a:pt x="4094512" y="2567305"/>
                </a:cubicBezTo>
                <a:cubicBezTo>
                  <a:pt x="4218619" y="2702344"/>
                  <a:pt x="4358159" y="2823234"/>
                  <a:pt x="4506699" y="2938980"/>
                </a:cubicBezTo>
                <a:cubicBezTo>
                  <a:pt x="4464901" y="2935122"/>
                  <a:pt x="4410886" y="2911330"/>
                  <a:pt x="4358802" y="2883679"/>
                </a:cubicBezTo>
                <a:cubicBezTo>
                  <a:pt x="4221193" y="2809730"/>
                  <a:pt x="4108016" y="2709416"/>
                  <a:pt x="3992913" y="2611032"/>
                </a:cubicBezTo>
                <a:cubicBezTo>
                  <a:pt x="3912534" y="2542227"/>
                  <a:pt x="3834084" y="2471493"/>
                  <a:pt x="3744057" y="2412332"/>
                </a:cubicBezTo>
                <a:cubicBezTo>
                  <a:pt x="3733770" y="2405903"/>
                  <a:pt x="3726696" y="2397543"/>
                  <a:pt x="3720909" y="2387254"/>
                </a:cubicBezTo>
                <a:cubicBezTo>
                  <a:pt x="3715764" y="2378252"/>
                  <a:pt x="3708047" y="2369893"/>
                  <a:pt x="3694545" y="2373750"/>
                </a:cubicBezTo>
                <a:cubicBezTo>
                  <a:pt x="3681041" y="2378252"/>
                  <a:pt x="3679754" y="2389827"/>
                  <a:pt x="3679754" y="2400116"/>
                </a:cubicBezTo>
                <a:cubicBezTo>
                  <a:pt x="3681684" y="2438698"/>
                  <a:pt x="3692615" y="2473421"/>
                  <a:pt x="3716407" y="2504287"/>
                </a:cubicBezTo>
                <a:cubicBezTo>
                  <a:pt x="3762706" y="2566020"/>
                  <a:pt x="3824437" y="2614247"/>
                  <a:pt x="3886168" y="2662474"/>
                </a:cubicBezTo>
                <a:cubicBezTo>
                  <a:pt x="3971693" y="2728707"/>
                  <a:pt x="4050787" y="2800727"/>
                  <a:pt x="4122163" y="2881107"/>
                </a:cubicBezTo>
                <a:cubicBezTo>
                  <a:pt x="4070721" y="2841882"/>
                  <a:pt x="4019277" y="2802013"/>
                  <a:pt x="3967191" y="2762788"/>
                </a:cubicBezTo>
                <a:cubicBezTo>
                  <a:pt x="3927966" y="2733209"/>
                  <a:pt x="3887455" y="2704914"/>
                  <a:pt x="3847588" y="2675978"/>
                </a:cubicBezTo>
                <a:cubicBezTo>
                  <a:pt x="3837941" y="2668905"/>
                  <a:pt x="3827652" y="2661189"/>
                  <a:pt x="3814150" y="2670833"/>
                </a:cubicBezTo>
                <a:cubicBezTo>
                  <a:pt x="3801931" y="2679193"/>
                  <a:pt x="3803861" y="2691412"/>
                  <a:pt x="3806433" y="2702986"/>
                </a:cubicBezTo>
                <a:cubicBezTo>
                  <a:pt x="3816078" y="2748641"/>
                  <a:pt x="3843086" y="2785294"/>
                  <a:pt x="3876524" y="2818089"/>
                </a:cubicBezTo>
                <a:cubicBezTo>
                  <a:pt x="3917034" y="2857314"/>
                  <a:pt x="3959476" y="2894611"/>
                  <a:pt x="4003201" y="2931907"/>
                </a:cubicBezTo>
                <a:cubicBezTo>
                  <a:pt x="3956261" y="2921618"/>
                  <a:pt x="3909319" y="2911330"/>
                  <a:pt x="3862377" y="2902971"/>
                </a:cubicBezTo>
                <a:cubicBezTo>
                  <a:pt x="3883596" y="2977562"/>
                  <a:pt x="3933110" y="2992353"/>
                  <a:pt x="3977480" y="3003927"/>
                </a:cubicBezTo>
                <a:cubicBezTo>
                  <a:pt x="4037283" y="3018716"/>
                  <a:pt x="4094512" y="3037365"/>
                  <a:pt x="4151101" y="3058585"/>
                </a:cubicBezTo>
                <a:cubicBezTo>
                  <a:pt x="4174892" y="3079805"/>
                  <a:pt x="4198686" y="3100383"/>
                  <a:pt x="4221834" y="3122245"/>
                </a:cubicBezTo>
                <a:cubicBezTo>
                  <a:pt x="4245627" y="3144753"/>
                  <a:pt x="4268133" y="3167259"/>
                  <a:pt x="4290640" y="3191050"/>
                </a:cubicBezTo>
                <a:cubicBezTo>
                  <a:pt x="4306715" y="3208411"/>
                  <a:pt x="4326007" y="3223203"/>
                  <a:pt x="4307359" y="3252781"/>
                </a:cubicBezTo>
                <a:cubicBezTo>
                  <a:pt x="4298999" y="3266285"/>
                  <a:pt x="4353655" y="3339593"/>
                  <a:pt x="4371019" y="3344093"/>
                </a:cubicBezTo>
                <a:cubicBezTo>
                  <a:pt x="4373591" y="3344735"/>
                  <a:pt x="4376162" y="3345380"/>
                  <a:pt x="4378091" y="3345380"/>
                </a:cubicBezTo>
                <a:cubicBezTo>
                  <a:pt x="4415390" y="3342808"/>
                  <a:pt x="4423749" y="3364671"/>
                  <a:pt x="4424390" y="3392322"/>
                </a:cubicBezTo>
                <a:cubicBezTo>
                  <a:pt x="4425034" y="3419328"/>
                  <a:pt x="4418604" y="3452766"/>
                  <a:pt x="4469403" y="3439262"/>
                </a:cubicBezTo>
                <a:cubicBezTo>
                  <a:pt x="4475190" y="3437977"/>
                  <a:pt x="4476478" y="3441834"/>
                  <a:pt x="4479048" y="3446336"/>
                </a:cubicBezTo>
                <a:cubicBezTo>
                  <a:pt x="4534350" y="3561439"/>
                  <a:pt x="4627590" y="3650178"/>
                  <a:pt x="4719544" y="3738917"/>
                </a:cubicBezTo>
                <a:cubicBezTo>
                  <a:pt x="4724691" y="3743419"/>
                  <a:pt x="4729833" y="3747920"/>
                  <a:pt x="4734977" y="3752421"/>
                </a:cubicBezTo>
                <a:cubicBezTo>
                  <a:pt x="4638523" y="3729915"/>
                  <a:pt x="4320218" y="3700977"/>
                  <a:pt x="4226978" y="3710624"/>
                </a:cubicBezTo>
                <a:cubicBezTo>
                  <a:pt x="4144027" y="3718984"/>
                  <a:pt x="3675254" y="3578802"/>
                  <a:pt x="3578155" y="3495850"/>
                </a:cubicBezTo>
                <a:cubicBezTo>
                  <a:pt x="3564651" y="3560796"/>
                  <a:pt x="3593587" y="3586517"/>
                  <a:pt x="3616738" y="3616098"/>
                </a:cubicBezTo>
                <a:cubicBezTo>
                  <a:pt x="3649531" y="3657895"/>
                  <a:pt x="3654676" y="3687475"/>
                  <a:pt x="3592944" y="3720913"/>
                </a:cubicBezTo>
                <a:cubicBezTo>
                  <a:pt x="3416109" y="3816082"/>
                  <a:pt x="3418038" y="3819297"/>
                  <a:pt x="3583942" y="3948546"/>
                </a:cubicBezTo>
                <a:cubicBezTo>
                  <a:pt x="3591659" y="3954335"/>
                  <a:pt x="3587800" y="3972982"/>
                  <a:pt x="3589730" y="3985844"/>
                </a:cubicBezTo>
                <a:cubicBezTo>
                  <a:pt x="3546645" y="4005135"/>
                  <a:pt x="3495846" y="3954978"/>
                  <a:pt x="3444404" y="4008992"/>
                </a:cubicBezTo>
                <a:cubicBezTo>
                  <a:pt x="3666250" y="4246272"/>
                  <a:pt x="4003845" y="4471979"/>
                  <a:pt x="4309931" y="4650101"/>
                </a:cubicBezTo>
                <a:cubicBezTo>
                  <a:pt x="4062362" y="4708617"/>
                  <a:pt x="3913819" y="4502845"/>
                  <a:pt x="3731840" y="4529209"/>
                </a:cubicBezTo>
                <a:cubicBezTo>
                  <a:pt x="3641172" y="4593512"/>
                  <a:pt x="3911247" y="4697685"/>
                  <a:pt x="3653390" y="4727908"/>
                </a:cubicBezTo>
                <a:cubicBezTo>
                  <a:pt x="3765278" y="4784495"/>
                  <a:pt x="3848230" y="4839796"/>
                  <a:pt x="3925393" y="4904742"/>
                </a:cubicBezTo>
                <a:cubicBezTo>
                  <a:pt x="4062362" y="5021132"/>
                  <a:pt x="4089368" y="5098297"/>
                  <a:pt x="4026352" y="5254555"/>
                </a:cubicBezTo>
                <a:cubicBezTo>
                  <a:pt x="3984554" y="5357440"/>
                  <a:pt x="3924108" y="5451967"/>
                  <a:pt x="3977480" y="5574787"/>
                </a:cubicBezTo>
                <a:cubicBezTo>
                  <a:pt x="4014133" y="5659024"/>
                  <a:pt x="3999986" y="5714325"/>
                  <a:pt x="3861090" y="5676385"/>
                </a:cubicBezTo>
                <a:cubicBezTo>
                  <a:pt x="3711264" y="5635875"/>
                  <a:pt x="3654676" y="5711753"/>
                  <a:pt x="3692615" y="5859008"/>
                </a:cubicBezTo>
                <a:cubicBezTo>
                  <a:pt x="3717051" y="5953535"/>
                  <a:pt x="3691328" y="5983115"/>
                  <a:pt x="3588443" y="5972183"/>
                </a:cubicBezTo>
                <a:cubicBezTo>
                  <a:pt x="3474625" y="5959965"/>
                  <a:pt x="3366596" y="5898233"/>
                  <a:pt x="3225771" y="5927814"/>
                </a:cubicBezTo>
                <a:cubicBezTo>
                  <a:pt x="3338301" y="6100148"/>
                  <a:pt x="3578798" y="6051276"/>
                  <a:pt x="3709977" y="6215251"/>
                </a:cubicBezTo>
                <a:cubicBezTo>
                  <a:pt x="3553719" y="6215893"/>
                  <a:pt x="3434115" y="6215251"/>
                  <a:pt x="3318367" y="6179240"/>
                </a:cubicBezTo>
                <a:cubicBezTo>
                  <a:pt x="3270140" y="6164451"/>
                  <a:pt x="3217411" y="6149662"/>
                  <a:pt x="3190403" y="6199174"/>
                </a:cubicBezTo>
                <a:cubicBezTo>
                  <a:pt x="3158252" y="6258978"/>
                  <a:pt x="3223841" y="6281484"/>
                  <a:pt x="3263066" y="6292415"/>
                </a:cubicBezTo>
                <a:cubicBezTo>
                  <a:pt x="3373669" y="6322638"/>
                  <a:pt x="3458550" y="6394014"/>
                  <a:pt x="3550504" y="6449958"/>
                </a:cubicBezTo>
                <a:cubicBezTo>
                  <a:pt x="3726616" y="6557427"/>
                  <a:pt x="3917990" y="6649139"/>
                  <a:pt x="4077239" y="6805655"/>
                </a:cubicBezTo>
                <a:lnTo>
                  <a:pt x="4125813" y="6858000"/>
                </a:lnTo>
                <a:lnTo>
                  <a:pt x="4084568" y="6858000"/>
                </a:lnTo>
                <a:lnTo>
                  <a:pt x="3991456" y="6828025"/>
                </a:lnTo>
                <a:cubicBezTo>
                  <a:pt x="3846743" y="6771357"/>
                  <a:pt x="3719301" y="6699136"/>
                  <a:pt x="3569795" y="6680810"/>
                </a:cubicBezTo>
                <a:cubicBezTo>
                  <a:pt x="3613040" y="6726948"/>
                  <a:pt x="3659338" y="6769067"/>
                  <a:pt x="3707747" y="6808392"/>
                </a:cubicBezTo>
                <a:lnTo>
                  <a:pt x="3775165" y="6858000"/>
                </a:lnTo>
                <a:lnTo>
                  <a:pt x="0" y="6858000"/>
                </a:lnTo>
                <a:close/>
              </a:path>
            </a:pathLst>
          </a:custGeom>
        </p:spPr>
      </p:pic>
      <p:sp>
        <p:nvSpPr>
          <p:cNvPr id="2" name="Title 1">
            <a:extLst>
              <a:ext uri="{FF2B5EF4-FFF2-40B4-BE49-F238E27FC236}">
                <a16:creationId xmlns:a16="http://schemas.microsoft.com/office/drawing/2014/main" id="{0535FE97-5A42-463D-BAF0-D6FB86DA135D}"/>
              </a:ext>
            </a:extLst>
          </p:cNvPr>
          <p:cNvSpPr>
            <a:spLocks noGrp="1"/>
          </p:cNvSpPr>
          <p:nvPr>
            <p:ph type="title" idx="4294967295"/>
          </p:nvPr>
        </p:nvSpPr>
        <p:spPr>
          <a:xfrm>
            <a:off x="4953000" y="2878372"/>
            <a:ext cx="6400800" cy="1406070"/>
          </a:xfrm>
        </p:spPr>
        <p:txBody>
          <a:bodyPr vert="horz" lIns="91440" tIns="45720" rIns="91440" bIns="45720" rtlCol="0" anchor="b">
            <a:normAutofit/>
          </a:bodyPr>
          <a:lstStyle/>
          <a:p>
            <a:r>
              <a:rPr lang="en-US" kern="1200" dirty="0">
                <a:solidFill>
                  <a:schemeClr val="tx1"/>
                </a:solidFill>
                <a:latin typeface="+mj-lt"/>
                <a:ea typeface="+mj-ea"/>
                <a:cs typeface="+mj-cs"/>
              </a:rPr>
              <a:t>Why does this matter?</a:t>
            </a:r>
          </a:p>
        </p:txBody>
      </p:sp>
      <p:pic>
        <p:nvPicPr>
          <p:cNvPr id="7" name="Picture 6">
            <a:extLst>
              <a:ext uri="{FF2B5EF4-FFF2-40B4-BE49-F238E27FC236}">
                <a16:creationId xmlns:a16="http://schemas.microsoft.com/office/drawing/2014/main" id="{E0D4F4B7-9090-29E9-B1AC-AFD877556A53}"/>
              </a:ext>
            </a:extLst>
          </p:cNvPr>
          <p:cNvPicPr>
            <a:picLocks noChangeAspect="1"/>
          </p:cNvPicPr>
          <p:nvPr/>
        </p:nvPicPr>
        <p:blipFill rotWithShape="1">
          <a:blip r:embed="rId3"/>
          <a:srcRect t="7711" r="-2" b="13864"/>
          <a:stretch/>
        </p:blipFill>
        <p:spPr>
          <a:xfrm>
            <a:off x="7653520" y="10"/>
            <a:ext cx="4538480" cy="2624956"/>
          </a:xfrm>
          <a:custGeom>
            <a:avLst/>
            <a:gdLst/>
            <a:ahLst/>
            <a:cxnLst/>
            <a:rect l="l" t="t" r="r" b="b"/>
            <a:pathLst>
              <a:path w="4538480" h="2624966">
                <a:moveTo>
                  <a:pt x="0" y="0"/>
                </a:moveTo>
                <a:lnTo>
                  <a:pt x="4538480" y="0"/>
                </a:lnTo>
                <a:lnTo>
                  <a:pt x="4538480" y="2278570"/>
                </a:lnTo>
                <a:lnTo>
                  <a:pt x="4520384" y="2284270"/>
                </a:lnTo>
                <a:cubicBezTo>
                  <a:pt x="3945063" y="2457853"/>
                  <a:pt x="2850619" y="2701056"/>
                  <a:pt x="1497830" y="2602030"/>
                </a:cubicBezTo>
                <a:cubicBezTo>
                  <a:pt x="1428382" y="2596885"/>
                  <a:pt x="1362793" y="2593669"/>
                  <a:pt x="1295917" y="2591098"/>
                </a:cubicBezTo>
                <a:cubicBezTo>
                  <a:pt x="852222" y="2571324"/>
                  <a:pt x="414677" y="2559146"/>
                  <a:pt x="120277" y="2541000"/>
                </a:cubicBezTo>
                <a:lnTo>
                  <a:pt x="0" y="2532395"/>
                </a:lnTo>
                <a:close/>
              </a:path>
            </a:pathLst>
          </a:custGeom>
        </p:spPr>
      </p:pic>
      <p:sp>
        <p:nvSpPr>
          <p:cNvPr id="3" name="Text Placeholder 2">
            <a:extLst>
              <a:ext uri="{FF2B5EF4-FFF2-40B4-BE49-F238E27FC236}">
                <a16:creationId xmlns:a16="http://schemas.microsoft.com/office/drawing/2014/main" id="{3FAF77AC-3D4E-457E-9727-A5C8D3B60C77}"/>
              </a:ext>
            </a:extLst>
          </p:cNvPr>
          <p:cNvSpPr>
            <a:spLocks noGrp="1"/>
          </p:cNvSpPr>
          <p:nvPr>
            <p:ph type="body" idx="4294967295"/>
          </p:nvPr>
        </p:nvSpPr>
        <p:spPr>
          <a:xfrm>
            <a:off x="4952999" y="4445309"/>
            <a:ext cx="6400800" cy="1693099"/>
          </a:xfrm>
        </p:spPr>
        <p:txBody>
          <a:bodyPr vert="horz" lIns="91440" tIns="45720" rIns="91440" bIns="45720" rtlCol="0">
            <a:normAutofit/>
          </a:bodyPr>
          <a:lstStyle/>
          <a:p>
            <a:pPr fontAlgn="base"/>
            <a:r>
              <a:rPr lang="en-US" sz="2000"/>
              <a:t>Aducanumab (Aduhelm) as a treatment for Alzheimer’s Disease</a:t>
            </a:r>
          </a:p>
          <a:p>
            <a:endParaRPr lang="en-US" sz="2000" dirty="0"/>
          </a:p>
        </p:txBody>
      </p:sp>
      <p:sp>
        <p:nvSpPr>
          <p:cNvPr id="8"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9296400" y="6356350"/>
            <a:ext cx="20574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77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AA9B7D3D-B290-444E-A611-6CEB658AEDD8}"/>
              </a:ext>
            </a:extLst>
          </p:cNvPr>
          <p:cNvSpPr txBox="1"/>
          <p:nvPr/>
        </p:nvSpPr>
        <p:spPr>
          <a:xfrm>
            <a:off x="6621294" y="6301742"/>
            <a:ext cx="5570706" cy="556258"/>
          </a:xfrm>
          <a:prstGeom prst="rect">
            <a:avLst/>
          </a:prstGeom>
          <a:solidFill>
            <a:srgbClr val="000000">
              <a:alpha val="50000"/>
            </a:srgbClr>
          </a:solidFill>
          <a:ln>
            <a:noFill/>
          </a:ln>
        </p:spPr>
        <p:txBody>
          <a:bodyPr wrap="square" rtlCol="0">
            <a:noAutofit/>
          </a:bodyPr>
          <a:lstStyle/>
          <a:p>
            <a:pPr marL="0" marR="0" lvl="0" indent="0" algn="ctr" defTabSz="914400" rtl="0" eaLnBrk="1" fontAlgn="base" latinLnBrk="0" hangingPunct="1">
              <a:lnSpc>
                <a:spcPct val="100000"/>
              </a:lnSpc>
              <a:spcBef>
                <a:spcPct val="0"/>
              </a:spcBef>
              <a:spcAft>
                <a:spcPts val="600"/>
              </a:spcAft>
              <a:buClrTx/>
              <a:buSzTx/>
              <a:buFontTx/>
              <a:buNone/>
              <a:tabLst/>
              <a:defRPr/>
            </a:pPr>
            <a:r>
              <a:rPr kumimoji="0" lang="en-US" sz="13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hlinkClick r:id="rId4">
                  <a:extLst>
                    <a:ext uri="{A12FA001-AC4F-418D-AE19-62706E023703}">
                      <ahyp:hlinkClr xmlns:ahyp="http://schemas.microsoft.com/office/drawing/2018/hyperlinkcolor" val="tx"/>
                    </a:ext>
                  </a:extLst>
                </a:hlinkClick>
              </a:rPr>
              <a:t>https://www.sciencenews.org/article/once-scrapped-alzheimers-drug-aducanumab-may-work-after-all</a:t>
            </a:r>
            <a:endParaRPr kumimoji="0" lang="en-US" sz="1300" b="0" i="0" u="none" strike="noStrike" kern="1200" cap="none" spc="0" normalizeH="0" baseline="0" noProof="0">
              <a:ln>
                <a:noFill/>
              </a:ln>
              <a:solidFill>
                <a:srgbClr val="FFFFFF"/>
              </a:solidFill>
              <a:effectLst/>
              <a:uLnTx/>
              <a:uFillTx/>
              <a:latin typeface="Calibri" panose="020F0502020204030204"/>
              <a:ea typeface="+mn-ea"/>
              <a:cs typeface="Arial" panose="020B0604020202020204" pitchFamily="34" charset="0"/>
            </a:endParaRPr>
          </a:p>
        </p:txBody>
      </p:sp>
    </p:spTree>
    <p:extLst>
      <p:ext uri="{BB962C8B-B14F-4D97-AF65-F5344CB8AC3E}">
        <p14:creationId xmlns:p14="http://schemas.microsoft.com/office/powerpoint/2010/main" val="204675211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D57A-BB6C-4089-AC6F-59C4E649D467}"/>
              </a:ext>
            </a:extLst>
          </p:cNvPr>
          <p:cNvSpPr>
            <a:spLocks noGrp="1"/>
          </p:cNvSpPr>
          <p:nvPr>
            <p:ph type="title"/>
          </p:nvPr>
        </p:nvSpPr>
        <p:spPr>
          <a:xfrm>
            <a:off x="391378" y="320675"/>
            <a:ext cx="11407487" cy="1325563"/>
          </a:xfrm>
        </p:spPr>
        <p:txBody>
          <a:bodyPr>
            <a:normAutofit/>
          </a:bodyPr>
          <a:lstStyle/>
          <a:p>
            <a:r>
              <a:rPr lang="en-US" sz="5400" dirty="0">
                <a:solidFill>
                  <a:schemeClr val="bg1"/>
                </a:solidFill>
              </a:rPr>
              <a:t>The plot elements</a:t>
            </a:r>
          </a:p>
        </p:txBody>
      </p:sp>
      <p:graphicFrame>
        <p:nvGraphicFramePr>
          <p:cNvPr id="5" name="Content Placeholder 2">
            <a:extLst>
              <a:ext uri="{FF2B5EF4-FFF2-40B4-BE49-F238E27FC236}">
                <a16:creationId xmlns:a16="http://schemas.microsoft.com/office/drawing/2014/main" id="{0B651E82-5EBB-4327-891B-75478D4591F4}"/>
              </a:ext>
            </a:extLst>
          </p:cNvPr>
          <p:cNvGraphicFramePr>
            <a:graphicFrameLocks noGrp="1"/>
          </p:cNvGraphicFramePr>
          <p:nvPr>
            <p:ph idx="1"/>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1201400" y="6477000"/>
            <a:ext cx="685800" cy="320040"/>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white"/>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78</a:t>
            </a:fld>
            <a:endPar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383226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D96158D-83FF-4C2B-8012-6FAF9332268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4FDB8BC-5260-496F-85C5-94CEAFFF880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D4F219F2-E4F7-4E35-ACFE-CF081E0E63F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091089A-752F-4C31-84F8-9DFF2765884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5C56A194-7A93-46AE-ADF7-6C9584A7650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578EF6EE-29BA-469B-9079-D6FD323DA92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E65619A3-C925-401F-9DEA-CFBBC834675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DD0FAC5F-5AC5-43A7-827D-99B9805B469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D9BE3E9A-9AFF-4BC3-B3D2-A02FD2C3993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0070219C-7CF2-40E2-9542-415F91A2205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52AF145D-B899-4B2E-B780-36B0C1CFA9E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B7D5BBA7-4C53-4758-A92C-68E525991C5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9.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D57A-BB6C-4089-AC6F-59C4E649D467}"/>
              </a:ext>
            </a:extLst>
          </p:cNvPr>
          <p:cNvSpPr>
            <a:spLocks noGrp="1"/>
          </p:cNvSpPr>
          <p:nvPr>
            <p:ph type="title"/>
          </p:nvPr>
        </p:nvSpPr>
        <p:spPr>
          <a:xfrm>
            <a:off x="391378" y="320675"/>
            <a:ext cx="11407487" cy="1325563"/>
          </a:xfrm>
        </p:spPr>
        <p:txBody>
          <a:bodyPr>
            <a:normAutofit/>
          </a:bodyPr>
          <a:lstStyle/>
          <a:p>
            <a:r>
              <a:rPr lang="en-US" sz="5400" dirty="0">
                <a:solidFill>
                  <a:schemeClr val="bg1"/>
                </a:solidFill>
              </a:rPr>
              <a:t>The plot elements</a:t>
            </a:r>
          </a:p>
        </p:txBody>
      </p:sp>
      <p:graphicFrame>
        <p:nvGraphicFramePr>
          <p:cNvPr id="5" name="Content Placeholder 2">
            <a:extLst>
              <a:ext uri="{FF2B5EF4-FFF2-40B4-BE49-F238E27FC236}">
                <a16:creationId xmlns:a16="http://schemas.microsoft.com/office/drawing/2014/main" id="{0B651E82-5EBB-4327-891B-75478D4591F4}"/>
              </a:ext>
            </a:extLst>
          </p:cNvPr>
          <p:cNvGraphicFramePr>
            <a:graphicFrameLocks noGrp="1"/>
          </p:cNvGraphicFramePr>
          <p:nvPr>
            <p:ph idx="1"/>
          </p:nvPr>
        </p:nvGraphicFramePr>
        <p:xfrm>
          <a:off x="391379" y="1825625"/>
          <a:ext cx="11407487"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1201400" y="6477000"/>
            <a:ext cx="685800" cy="320040"/>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white"/>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79</a:t>
            </a:fld>
            <a:endPar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Tree>
    <p:custDataLst>
      <p:tags r:id="rId1"/>
    </p:custDataLst>
    <p:extLst>
      <p:ext uri="{BB962C8B-B14F-4D97-AF65-F5344CB8AC3E}">
        <p14:creationId xmlns:p14="http://schemas.microsoft.com/office/powerpoint/2010/main" val="1152045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graphicEl>
                                              <a:dgm id="{3D96158D-83FF-4C2B-8012-6FAF93322682}"/>
                                            </p:graphic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graphicEl>
                                              <a:dgm id="{04FDB8BC-5260-496F-85C5-94CEAFFF8809}"/>
                                            </p:graphic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graphicEl>
                                              <a:dgm id="{D4F219F2-E4F7-4E35-ACFE-CF081E0E63F8}"/>
                                            </p:graphic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5">
                                            <p:graphicEl>
                                              <a:dgm id="{7091089A-752F-4C31-84F8-9DFF27658841}"/>
                                            </p:graphic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graphicEl>
                                              <a:dgm id="{5C56A194-7A93-46AE-ADF7-6C9584A76505}"/>
                                            </p:graphic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5">
                                            <p:graphicEl>
                                              <a:dgm id="{578EF6EE-29BA-469B-9079-D6FD323DA92A}"/>
                                            </p:graphic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
                                            <p:graphicEl>
                                              <a:dgm id="{E65619A3-C925-401F-9DEA-CFBBC834675A}"/>
                                            </p:graphicEl>
                                          </p:spTgt>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5">
                                            <p:graphicEl>
                                              <a:dgm id="{DD0FAC5F-5AC5-43A7-827D-99B9805B4691}"/>
                                            </p:graphicEl>
                                          </p:spTgt>
                                        </p:tgtEl>
                                        <p:attrNameLst>
                                          <p:attrName>style.visibility</p:attrName>
                                        </p:attrNameLst>
                                      </p:cBhvr>
                                      <p:to>
                                        <p:strVal val="visible"/>
                                      </p:to>
                                    </p:set>
                                  </p:childTnLst>
                                </p:cTn>
                              </p:par>
                              <p:par>
                                <p:cTn id="25" presetID="1" presetClass="entr" presetSubtype="0" fill="hold" grpId="0" nodeType="withEffect">
                                  <p:stCondLst>
                                    <p:cond delay="0"/>
                                  </p:stCondLst>
                                  <p:childTnLst>
                                    <p:set>
                                      <p:cBhvr>
                                        <p:cTn id="26" dur="1" fill="hold">
                                          <p:stCondLst>
                                            <p:cond delay="0"/>
                                          </p:stCondLst>
                                        </p:cTn>
                                        <p:tgtEl>
                                          <p:spTgt spid="5">
                                            <p:graphicEl>
                                              <a:dgm id="{D9BE3E9A-9AFF-4BC3-B3D2-A02FD2C39937}"/>
                                            </p:graphic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5">
                                            <p:graphicEl>
                                              <a:dgm id="{0070219C-7CF2-40E2-9542-415F91A2205E}"/>
                                            </p:graphicEl>
                                          </p:spTgt>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5">
                                            <p:graphicEl>
                                              <a:dgm id="{52AF145D-B899-4B2E-B780-36B0C1CFA9EC}"/>
                                            </p:graphicEl>
                                          </p:spTgt>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5">
                                            <p:graphicEl>
                                              <a:dgm id="{B7D5BBA7-4C53-4758-A92C-68E525991C57}"/>
                                            </p:graphic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39E1F98-E4B6-402D-A96F-9D9BAF873495}"/>
              </a:ext>
            </a:extLst>
          </p:cNvPr>
          <p:cNvSpPr>
            <a:spLocks noGrp="1"/>
          </p:cNvSpPr>
          <p:nvPr>
            <p:ph type="title"/>
          </p:nvPr>
        </p:nvSpPr>
        <p:spPr>
          <a:xfrm>
            <a:off x="8006085" y="1129084"/>
            <a:ext cx="3689091" cy="1960157"/>
          </a:xfrm>
        </p:spPr>
        <p:txBody>
          <a:bodyPr>
            <a:normAutofit/>
          </a:bodyPr>
          <a:lstStyle/>
          <a:p>
            <a:r>
              <a:rPr lang="en-US" sz="3700" dirty="0"/>
              <a:t>Suppose we had the most amazing car ever…</a:t>
            </a:r>
          </a:p>
        </p:txBody>
      </p:sp>
      <p:pic>
        <p:nvPicPr>
          <p:cNvPr id="5" name="Picture 4">
            <a:extLst>
              <a:ext uri="{FF2B5EF4-FFF2-40B4-BE49-F238E27FC236}">
                <a16:creationId xmlns:a16="http://schemas.microsoft.com/office/drawing/2014/main" id="{5CEE8514-1D6D-4071-99EF-40B057BE9130}"/>
              </a:ext>
            </a:extLst>
          </p:cNvPr>
          <p:cNvPicPr>
            <a:picLocks noChangeAspect="1"/>
          </p:cNvPicPr>
          <p:nvPr/>
        </p:nvPicPr>
        <p:blipFill rotWithShape="1">
          <a:blip r:embed="rId3"/>
          <a:srcRect l="1188" r="23438" b="-1"/>
          <a:stretch/>
        </p:blipFill>
        <p:spPr>
          <a:xfrm>
            <a:off x="20" y="10"/>
            <a:ext cx="7743929" cy="6857990"/>
          </a:xfrm>
          <a:custGeom>
            <a:avLst/>
            <a:gdLst/>
            <a:ahLst/>
            <a:cxnLst/>
            <a:rect l="l" t="t" r="r" b="b"/>
            <a:pathLst>
              <a:path w="7743949" h="6858000">
                <a:moveTo>
                  <a:pt x="956085" y="2071857"/>
                </a:moveTo>
                <a:cubicBezTo>
                  <a:pt x="956085" y="2071857"/>
                  <a:pt x="956085" y="2071857"/>
                  <a:pt x="4999548" y="2071857"/>
                </a:cubicBezTo>
                <a:cubicBezTo>
                  <a:pt x="5252811" y="2071857"/>
                  <a:pt x="5497339" y="2211072"/>
                  <a:pt x="5619604" y="2437296"/>
                </a:cubicBezTo>
                <a:cubicBezTo>
                  <a:pt x="5619604" y="2437296"/>
                  <a:pt x="5619604" y="2437296"/>
                  <a:pt x="7645701" y="5926372"/>
                </a:cubicBezTo>
                <a:cubicBezTo>
                  <a:pt x="7776699" y="6143896"/>
                  <a:pt x="7776699" y="6422327"/>
                  <a:pt x="7645701" y="6639850"/>
                </a:cubicBezTo>
                <a:cubicBezTo>
                  <a:pt x="7645701" y="6639850"/>
                  <a:pt x="7645701" y="6639850"/>
                  <a:pt x="7538856" y="6823844"/>
                </a:cubicBezTo>
                <a:lnTo>
                  <a:pt x="7519022" y="6858000"/>
                </a:lnTo>
                <a:lnTo>
                  <a:pt x="0" y="6858000"/>
                </a:lnTo>
                <a:lnTo>
                  <a:pt x="0" y="3003362"/>
                </a:lnTo>
                <a:lnTo>
                  <a:pt x="144017" y="2754282"/>
                </a:lnTo>
                <a:cubicBezTo>
                  <a:pt x="203181" y="2651956"/>
                  <a:pt x="264254" y="2546330"/>
                  <a:pt x="327296" y="2437296"/>
                </a:cubicBezTo>
                <a:cubicBezTo>
                  <a:pt x="458294" y="2211072"/>
                  <a:pt x="694090" y="2071857"/>
                  <a:pt x="956085" y="2071857"/>
                </a:cubicBezTo>
                <a:close/>
                <a:moveTo>
                  <a:pt x="6281397" y="1163923"/>
                </a:moveTo>
                <a:cubicBezTo>
                  <a:pt x="6281397" y="1163923"/>
                  <a:pt x="6281397" y="1163923"/>
                  <a:pt x="7148441" y="1163923"/>
                </a:cubicBezTo>
                <a:cubicBezTo>
                  <a:pt x="7202749" y="1163923"/>
                  <a:pt x="7255183" y="1193775"/>
                  <a:pt x="7281401" y="1242285"/>
                </a:cubicBezTo>
                <a:cubicBezTo>
                  <a:pt x="7281401" y="1242285"/>
                  <a:pt x="7281401" y="1242285"/>
                  <a:pt x="7715859" y="1990451"/>
                </a:cubicBezTo>
                <a:cubicBezTo>
                  <a:pt x="7743949" y="2037095"/>
                  <a:pt x="7743949" y="2096799"/>
                  <a:pt x="7715859" y="2143443"/>
                </a:cubicBezTo>
                <a:cubicBezTo>
                  <a:pt x="7715859" y="2143443"/>
                  <a:pt x="7715859" y="2143443"/>
                  <a:pt x="7281401" y="2891610"/>
                </a:cubicBezTo>
                <a:cubicBezTo>
                  <a:pt x="7255183" y="2940119"/>
                  <a:pt x="7202749" y="2969971"/>
                  <a:pt x="7148441" y="2969971"/>
                </a:cubicBezTo>
                <a:cubicBezTo>
                  <a:pt x="7148441" y="2969971"/>
                  <a:pt x="7148441" y="2969971"/>
                  <a:pt x="6281397" y="2969971"/>
                </a:cubicBezTo>
                <a:cubicBezTo>
                  <a:pt x="6225217" y="2969971"/>
                  <a:pt x="6174655" y="2940119"/>
                  <a:pt x="6146565" y="2891610"/>
                </a:cubicBezTo>
                <a:cubicBezTo>
                  <a:pt x="6146565" y="2891610"/>
                  <a:pt x="6146565" y="2891610"/>
                  <a:pt x="5713979" y="2143443"/>
                </a:cubicBezTo>
                <a:cubicBezTo>
                  <a:pt x="5685889" y="2096799"/>
                  <a:pt x="5685889" y="2037095"/>
                  <a:pt x="5713979" y="1990451"/>
                </a:cubicBezTo>
                <a:cubicBezTo>
                  <a:pt x="5713979" y="1990451"/>
                  <a:pt x="5713979" y="1990451"/>
                  <a:pt x="6146565" y="1242285"/>
                </a:cubicBezTo>
                <a:cubicBezTo>
                  <a:pt x="6174655" y="1193775"/>
                  <a:pt x="6225217" y="1163923"/>
                  <a:pt x="6281397" y="1163923"/>
                </a:cubicBezTo>
                <a:close/>
                <a:moveTo>
                  <a:pt x="0" y="0"/>
                </a:moveTo>
                <a:lnTo>
                  <a:pt x="6600525" y="0"/>
                </a:lnTo>
                <a:lnTo>
                  <a:pt x="6486618" y="196155"/>
                </a:lnTo>
                <a:cubicBezTo>
                  <a:pt x="6261242" y="584267"/>
                  <a:pt x="5994130" y="1044253"/>
                  <a:pt x="5677553" y="1589421"/>
                </a:cubicBezTo>
                <a:cubicBezTo>
                  <a:pt x="5555288" y="1815646"/>
                  <a:pt x="5310759" y="1954861"/>
                  <a:pt x="5057496" y="1954861"/>
                </a:cubicBezTo>
                <a:cubicBezTo>
                  <a:pt x="5057496" y="1954861"/>
                  <a:pt x="5057496" y="1954861"/>
                  <a:pt x="1014033" y="1954861"/>
                </a:cubicBezTo>
                <a:cubicBezTo>
                  <a:pt x="752038" y="1954861"/>
                  <a:pt x="516243" y="1815646"/>
                  <a:pt x="385244" y="1589421"/>
                </a:cubicBezTo>
                <a:cubicBezTo>
                  <a:pt x="385244" y="1589421"/>
                  <a:pt x="385244" y="1589421"/>
                  <a:pt x="69234" y="1042874"/>
                </a:cubicBezTo>
                <a:lnTo>
                  <a:pt x="0" y="923133"/>
                </a:lnTo>
                <a:close/>
              </a:path>
            </a:pathLst>
          </a:custGeom>
        </p:spPr>
      </p:pic>
      <p:sp>
        <p:nvSpPr>
          <p:cNvPr id="3" name="Content Placeholder 2">
            <a:extLst>
              <a:ext uri="{FF2B5EF4-FFF2-40B4-BE49-F238E27FC236}">
                <a16:creationId xmlns:a16="http://schemas.microsoft.com/office/drawing/2014/main" id="{9079D83C-B7C7-4D96-B5DC-382FA425DACA}"/>
              </a:ext>
            </a:extLst>
          </p:cNvPr>
          <p:cNvSpPr>
            <a:spLocks noGrp="1"/>
          </p:cNvSpPr>
          <p:nvPr>
            <p:ph idx="1"/>
          </p:nvPr>
        </p:nvSpPr>
        <p:spPr>
          <a:xfrm>
            <a:off x="8006085" y="3236181"/>
            <a:ext cx="3689091" cy="3306021"/>
          </a:xfrm>
        </p:spPr>
        <p:txBody>
          <a:bodyPr>
            <a:normAutofit/>
          </a:bodyPr>
          <a:lstStyle/>
          <a:p>
            <a:r>
              <a:rPr lang="en-US" sz="2000" dirty="0"/>
              <a:t>Beautiful</a:t>
            </a:r>
          </a:p>
          <a:p>
            <a:r>
              <a:rPr lang="en-US" sz="2000" dirty="0"/>
              <a:t>Energy efficient</a:t>
            </a:r>
          </a:p>
          <a:p>
            <a:r>
              <a:rPr lang="en-US" sz="2000" dirty="0"/>
              <a:t>Everyone has access to it</a:t>
            </a:r>
          </a:p>
          <a:p>
            <a:r>
              <a:rPr lang="en-US" sz="2000" dirty="0"/>
              <a:t>But…it turns out to be difficult to drive</a:t>
            </a:r>
          </a:p>
        </p:txBody>
      </p:sp>
    </p:spTree>
    <p:custDataLst>
      <p:tags r:id="rId1"/>
    </p:custDataLst>
    <p:extLst>
      <p:ext uri="{BB962C8B-B14F-4D97-AF65-F5344CB8AC3E}">
        <p14:creationId xmlns:p14="http://schemas.microsoft.com/office/powerpoint/2010/main" val="3312648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D57A-BB6C-4089-AC6F-59C4E649D467}"/>
              </a:ext>
            </a:extLst>
          </p:cNvPr>
          <p:cNvSpPr>
            <a:spLocks noGrp="1"/>
          </p:cNvSpPr>
          <p:nvPr>
            <p:ph type="title"/>
          </p:nvPr>
        </p:nvSpPr>
        <p:spPr>
          <a:xfrm>
            <a:off x="838200" y="365125"/>
            <a:ext cx="10515600" cy="1325563"/>
          </a:xfrm>
        </p:spPr>
        <p:txBody>
          <a:bodyPr>
            <a:normAutofit/>
          </a:bodyPr>
          <a:lstStyle/>
          <a:p>
            <a:r>
              <a:rPr lang="en-US" dirty="0"/>
              <a:t>The plot elements</a:t>
            </a:r>
          </a:p>
        </p:txBody>
      </p:sp>
      <p:graphicFrame>
        <p:nvGraphicFramePr>
          <p:cNvPr id="5" name="Content Placeholder 2">
            <a:extLst>
              <a:ext uri="{FF2B5EF4-FFF2-40B4-BE49-F238E27FC236}">
                <a16:creationId xmlns:a16="http://schemas.microsoft.com/office/drawing/2014/main" id="{C1CF3605-37FD-4A3B-A88F-EF22684B635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4E4A2E31-CF8C-48F7-8087-2674C8B8F93D}"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80</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120522011"/>
      </p:ext>
    </p:extLst>
  </p:cSld>
  <p:clrMapOvr>
    <a:overrideClrMapping bg1="dk1" tx1="lt1" bg2="dk2" tx2="lt2" accent1="accent1" accent2="accent2" accent3="accent3" accent4="accent4" accent5="accent5" accent6="accent6" hlink="hlink" folHlink="folHlink"/>
  </p:clrMapOvr>
</p:sld>
</file>

<file path=ppt/slides/slide81.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84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CAD57A-BB6C-4089-AC6F-59C4E649D467}"/>
              </a:ext>
            </a:extLst>
          </p:cNvPr>
          <p:cNvSpPr>
            <a:spLocks noGrp="1"/>
          </p:cNvSpPr>
          <p:nvPr>
            <p:ph type="title"/>
          </p:nvPr>
        </p:nvSpPr>
        <p:spPr>
          <a:xfrm>
            <a:off x="838200" y="365125"/>
            <a:ext cx="10515600" cy="1325563"/>
          </a:xfrm>
        </p:spPr>
        <p:txBody>
          <a:bodyPr>
            <a:normAutofit/>
          </a:bodyPr>
          <a:lstStyle/>
          <a:p>
            <a:r>
              <a:rPr lang="en-US" dirty="0"/>
              <a:t>The plot thickens</a:t>
            </a:r>
          </a:p>
        </p:txBody>
      </p:sp>
      <p:graphicFrame>
        <p:nvGraphicFramePr>
          <p:cNvPr id="5" name="Content Placeholder 2">
            <a:extLst>
              <a:ext uri="{FF2B5EF4-FFF2-40B4-BE49-F238E27FC236}">
                <a16:creationId xmlns:a16="http://schemas.microsoft.com/office/drawing/2014/main" id="{C1CF3605-37FD-4A3B-A88F-EF22684B6352}"/>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 name="Graphic 5" descr="Decision chart">
            <a:extLst>
              <a:ext uri="{FF2B5EF4-FFF2-40B4-BE49-F238E27FC236}">
                <a16:creationId xmlns:a16="http://schemas.microsoft.com/office/drawing/2014/main" id="{5C52EC87-DA33-4AC4-8144-529FC89276E3}"/>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120286" y="2747963"/>
            <a:ext cx="914400" cy="914400"/>
          </a:xfrm>
          <a:prstGeom prst="rect">
            <a:avLst/>
          </a:prstGeom>
        </p:spPr>
      </p:pic>
      <p:pic>
        <p:nvPicPr>
          <p:cNvPr id="9" name="Graphic 8" descr="Gauge">
            <a:extLst>
              <a:ext uri="{FF2B5EF4-FFF2-40B4-BE49-F238E27FC236}">
                <a16:creationId xmlns:a16="http://schemas.microsoft.com/office/drawing/2014/main" id="{106443BC-F75E-412C-8476-B3FC5CDA4E1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1120286" y="4319587"/>
            <a:ext cx="914400" cy="914400"/>
          </a:xfrm>
          <a:prstGeom prst="rect">
            <a:avLst/>
          </a:prstGeom>
        </p:spPr>
      </p:pic>
      <p:sp>
        <p:nvSpPr>
          <p:cNvPr id="7" name="Slide Number Placeholder 3">
            <a:extLst>
              <a:ext uri="{FF2B5EF4-FFF2-40B4-BE49-F238E27FC236}">
                <a16:creationId xmlns:a16="http://schemas.microsoft.com/office/drawing/2014/main" id="{30D27D74-C589-4A83-8290-2881009A6B3C}"/>
              </a:ext>
            </a:extLst>
          </p:cNvPr>
          <p:cNvSpPr>
            <a:spLocks noGrp="1"/>
          </p:cNvSpPr>
          <p:nvPr>
            <p:ph type="sldNum" sz="quarter" idx="12"/>
          </p:nvPr>
        </p:nvSpPr>
        <p:spPr>
          <a:xfrm>
            <a:off x="11201400" y="6477000"/>
            <a:ext cx="685800" cy="320040"/>
          </a:xfrm>
        </p:spPr>
        <p:txBody>
          <a:bodyPr>
            <a:no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white"/>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81</a:t>
            </a:fld>
            <a:endPar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60981311"/>
      </p:ext>
    </p:extLst>
  </p:cSld>
  <p:clrMapOvr>
    <a:overrideClrMapping bg1="dk1" tx1="lt1" bg2="dk2" tx2="lt2" accent1="accent1" accent2="accent2" accent3="accent3" accent4="accent4" accent5="accent5" accent6="accent6" hlink="hlink" folHlink="folHlink"/>
  </p:clrMapOvr>
</p:sld>
</file>

<file path=ppt/slides/slide82.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A5711A0E-A428-4ED1-96CB-33D69FD842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00874" y="2043803"/>
            <a:ext cx="10190252" cy="80683"/>
          </a:xfrm>
          <a:prstGeom prst="rect">
            <a:avLst/>
          </a:prstGeom>
          <a:solidFill>
            <a:schemeClr val="tx1">
              <a:lumMod val="50000"/>
              <a:lumOff val="50000"/>
              <a:alpha val="6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8" name="Picture 7" descr="Graphical user interface, text, application, email&#10;&#10;Description automatically generated">
            <a:extLst>
              <a:ext uri="{FF2B5EF4-FFF2-40B4-BE49-F238E27FC236}">
                <a16:creationId xmlns:a16="http://schemas.microsoft.com/office/drawing/2014/main" id="{214A93B6-A732-472A-8C02-5AC93575A4B0}"/>
              </a:ext>
            </a:extLst>
          </p:cNvPr>
          <p:cNvPicPr>
            <a:picLocks noChangeAspect="1"/>
          </p:cNvPicPr>
          <p:nvPr/>
        </p:nvPicPr>
        <p:blipFill>
          <a:blip r:embed="rId2"/>
          <a:stretch>
            <a:fillRect/>
          </a:stretch>
        </p:blipFill>
        <p:spPr>
          <a:xfrm>
            <a:off x="1028700" y="2384425"/>
            <a:ext cx="3692525" cy="1755775"/>
          </a:xfrm>
          <a:prstGeom prst="rect">
            <a:avLst/>
          </a:prstGeom>
        </p:spPr>
      </p:pic>
      <p:pic>
        <p:nvPicPr>
          <p:cNvPr id="6" name="Content Placeholder 5" descr="Graphical user interface, text&#10;&#10;Description automatically generated with medium confidence">
            <a:extLst>
              <a:ext uri="{FF2B5EF4-FFF2-40B4-BE49-F238E27FC236}">
                <a16:creationId xmlns:a16="http://schemas.microsoft.com/office/drawing/2014/main" id="{8F7F07BB-8F03-4F16-905B-D63FA099497E}"/>
              </a:ext>
            </a:extLst>
          </p:cNvPr>
          <p:cNvPicPr>
            <a:picLocks noGrp="1" noChangeAspect="1"/>
          </p:cNvPicPr>
          <p:nvPr>
            <p:ph idx="1"/>
          </p:nvPr>
        </p:nvPicPr>
        <p:blipFill>
          <a:blip r:embed="rId3"/>
          <a:stretch>
            <a:fillRect/>
          </a:stretch>
        </p:blipFill>
        <p:spPr>
          <a:xfrm>
            <a:off x="4789488" y="2384425"/>
            <a:ext cx="6373813" cy="1755775"/>
          </a:xfrm>
        </p:spPr>
      </p:pic>
      <p:pic>
        <p:nvPicPr>
          <p:cNvPr id="10" name="Picture 9" descr="Text&#10;&#10;Description automatically generated">
            <a:extLst>
              <a:ext uri="{FF2B5EF4-FFF2-40B4-BE49-F238E27FC236}">
                <a16:creationId xmlns:a16="http://schemas.microsoft.com/office/drawing/2014/main" id="{E659F6A4-00A9-44AF-8F1F-63983E58CF31}"/>
              </a:ext>
            </a:extLst>
          </p:cNvPr>
          <p:cNvPicPr>
            <a:picLocks noChangeAspect="1"/>
          </p:cNvPicPr>
          <p:nvPr/>
        </p:nvPicPr>
        <p:blipFill>
          <a:blip r:embed="rId4"/>
          <a:stretch>
            <a:fillRect/>
          </a:stretch>
        </p:blipFill>
        <p:spPr>
          <a:xfrm>
            <a:off x="1028700" y="4210050"/>
            <a:ext cx="10134600" cy="1790700"/>
          </a:xfrm>
          <a:prstGeom prst="rect">
            <a:avLst/>
          </a:prstGeom>
        </p:spPr>
      </p:pic>
      <p:sp>
        <p:nvSpPr>
          <p:cNvPr id="2" name="Title 1">
            <a:extLst>
              <a:ext uri="{FF2B5EF4-FFF2-40B4-BE49-F238E27FC236}">
                <a16:creationId xmlns:a16="http://schemas.microsoft.com/office/drawing/2014/main" id="{2B28B397-1593-47E4-BE10-A0F2B0EFB416}"/>
              </a:ext>
            </a:extLst>
          </p:cNvPr>
          <p:cNvSpPr>
            <a:spLocks noGrp="1"/>
          </p:cNvSpPr>
          <p:nvPr>
            <p:ph type="title"/>
          </p:nvPr>
        </p:nvSpPr>
        <p:spPr>
          <a:xfrm>
            <a:off x="870204" y="606564"/>
            <a:ext cx="10451592" cy="1325563"/>
          </a:xfrm>
        </p:spPr>
        <p:txBody>
          <a:bodyPr anchor="ctr">
            <a:normAutofit/>
          </a:bodyPr>
          <a:lstStyle/>
          <a:p>
            <a:r>
              <a:rPr lang="en-US"/>
              <a:t>What happened? FDA approval (June 2021)</a:t>
            </a:r>
          </a:p>
        </p:txBody>
      </p:sp>
      <p:sp>
        <p:nvSpPr>
          <p:cNvPr id="9" name="Slide Number Placeholder 3">
            <a:extLst>
              <a:ext uri="{FF2B5EF4-FFF2-40B4-BE49-F238E27FC236}">
                <a16:creationId xmlns:a16="http://schemas.microsoft.com/office/drawing/2014/main" id="{30D27D74-C589-4A83-8290-2881009A6B3C}"/>
              </a:ext>
            </a:extLst>
          </p:cNvPr>
          <p:cNvSpPr txBox="1">
            <a:spLocks/>
          </p:cNvSpPr>
          <p:nvPr/>
        </p:nvSpPr>
        <p:spPr>
          <a:xfrm>
            <a:off x="11201400" y="6477000"/>
            <a:ext cx="685800" cy="320040"/>
          </a:xfrm>
          <a:prstGeom prst="rect">
            <a:avLst/>
          </a:prstGeom>
        </p:spPr>
        <p:txBody>
          <a:bodyPr vert="horz" lIns="91440" tIns="45720" rIns="91440" bIns="45720" rtlCol="0" anchor="ctr">
            <a:noAutofit/>
          </a:bodyPr>
          <a:lstStyle>
            <a:defPPr>
              <a:defRPr lang="en-US"/>
            </a:defPPr>
            <a:lvl1pPr algn="r" rtl="0" fontAlgn="base">
              <a:spcBef>
                <a:spcPct val="0"/>
              </a:spcBef>
              <a:spcAft>
                <a:spcPct val="0"/>
              </a:spcAft>
              <a:defRPr sz="1200" kern="1200">
                <a:solidFill>
                  <a:schemeClr val="tx1">
                    <a:tint val="75000"/>
                  </a:schemeClr>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82</a:t>
            </a:fld>
            <a:endParaRPr kumimoji="0" lang="en-US" sz="1600" b="0" i="0" u="none" strike="noStrike" kern="1200" cap="none" spc="0" normalizeH="0" baseline="0" noProof="0">
              <a:ln>
                <a:noFill/>
              </a:ln>
              <a:solidFill>
                <a:prstClr val="black"/>
              </a:solidFill>
              <a:effectLst/>
              <a:uLnTx/>
              <a:uFillTx/>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82</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3419622309"/>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cxnSp>
        <p:nvCxnSpPr>
          <p:cNvPr id="15" name="Straight Connector 14">
            <a:extLst>
              <a:ext uri="{FF2B5EF4-FFF2-40B4-BE49-F238E27FC236}">
                <a16:creationId xmlns:a16="http://schemas.microsoft.com/office/drawing/2014/main" id="{29A9ABB9-3FE5-49D5-B8B3-4489C4CE4F5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124300" y="2395983"/>
            <a:ext cx="0" cy="2228850"/>
          </a:xfrm>
          <a:prstGeom prst="line">
            <a:avLst/>
          </a:prstGeom>
          <a:ln w="19050">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8" name="Picture 7" descr="Text&#10;&#10;Description automatically generated">
            <a:extLst>
              <a:ext uri="{FF2B5EF4-FFF2-40B4-BE49-F238E27FC236}">
                <a16:creationId xmlns:a16="http://schemas.microsoft.com/office/drawing/2014/main" id="{B2BABEB4-DE35-45C1-94B5-808DDF0FBCD2}"/>
              </a:ext>
            </a:extLst>
          </p:cNvPr>
          <p:cNvPicPr>
            <a:picLocks noChangeAspect="1"/>
          </p:cNvPicPr>
          <p:nvPr/>
        </p:nvPicPr>
        <p:blipFill>
          <a:blip r:embed="rId2"/>
          <a:stretch>
            <a:fillRect/>
          </a:stretch>
        </p:blipFill>
        <p:spPr>
          <a:xfrm>
            <a:off x="641350" y="1443038"/>
            <a:ext cx="7256463" cy="1384300"/>
          </a:xfrm>
          <a:prstGeom prst="rect">
            <a:avLst/>
          </a:prstGeom>
        </p:spPr>
      </p:pic>
      <p:pic>
        <p:nvPicPr>
          <p:cNvPr id="10" name="Picture 9" descr="Text&#10;&#10;Description automatically generated">
            <a:extLst>
              <a:ext uri="{FF2B5EF4-FFF2-40B4-BE49-F238E27FC236}">
                <a16:creationId xmlns:a16="http://schemas.microsoft.com/office/drawing/2014/main" id="{EB0EF2BB-943D-4450-8FFA-6675AC6C166C}"/>
              </a:ext>
            </a:extLst>
          </p:cNvPr>
          <p:cNvPicPr>
            <a:picLocks noChangeAspect="1"/>
          </p:cNvPicPr>
          <p:nvPr/>
        </p:nvPicPr>
        <p:blipFill>
          <a:blip r:embed="rId3"/>
          <a:stretch>
            <a:fillRect/>
          </a:stretch>
        </p:blipFill>
        <p:spPr>
          <a:xfrm>
            <a:off x="641350" y="2876550"/>
            <a:ext cx="7256463" cy="1309688"/>
          </a:xfrm>
          <a:prstGeom prst="rect">
            <a:avLst/>
          </a:prstGeom>
        </p:spPr>
      </p:pic>
      <p:pic>
        <p:nvPicPr>
          <p:cNvPr id="6" name="Content Placeholder 5" descr="Text&#10;&#10;Description automatically generated">
            <a:extLst>
              <a:ext uri="{FF2B5EF4-FFF2-40B4-BE49-F238E27FC236}">
                <a16:creationId xmlns:a16="http://schemas.microsoft.com/office/drawing/2014/main" id="{16A500F9-ADBC-48C4-AD40-E1F44F1B2A3B}"/>
              </a:ext>
            </a:extLst>
          </p:cNvPr>
          <p:cNvPicPr>
            <a:picLocks noGrp="1" noChangeAspect="1"/>
          </p:cNvPicPr>
          <p:nvPr>
            <p:ph idx="1"/>
          </p:nvPr>
        </p:nvPicPr>
        <p:blipFill>
          <a:blip r:embed="rId4"/>
          <a:stretch>
            <a:fillRect/>
          </a:stretch>
        </p:blipFill>
        <p:spPr>
          <a:xfrm>
            <a:off x="641350" y="4237038"/>
            <a:ext cx="7256463" cy="1338263"/>
          </a:xfrm>
        </p:spPr>
      </p:pic>
      <p:sp>
        <p:nvSpPr>
          <p:cNvPr id="2" name="Title 1">
            <a:extLst>
              <a:ext uri="{FF2B5EF4-FFF2-40B4-BE49-F238E27FC236}">
                <a16:creationId xmlns:a16="http://schemas.microsoft.com/office/drawing/2014/main" id="{0D1BD527-59F8-4DBC-AF4C-1DFC19114231}"/>
              </a:ext>
            </a:extLst>
          </p:cNvPr>
          <p:cNvSpPr>
            <a:spLocks noGrp="1"/>
          </p:cNvSpPr>
          <p:nvPr>
            <p:ph type="title"/>
          </p:nvPr>
        </p:nvSpPr>
        <p:spPr>
          <a:xfrm>
            <a:off x="8540496" y="1282700"/>
            <a:ext cx="2799907" cy="4455416"/>
          </a:xfrm>
        </p:spPr>
        <p:txBody>
          <a:bodyPr anchor="ctr">
            <a:normAutofit/>
          </a:bodyPr>
          <a:lstStyle/>
          <a:p>
            <a:r>
              <a:rPr lang="en-US" sz="4000" b="1" dirty="0"/>
              <a:t>But an uproar arose</a:t>
            </a:r>
          </a:p>
        </p:txBody>
      </p:sp>
      <p:sp>
        <p:nvSpPr>
          <p:cNvPr id="9" name="Slide Number Placeholder 3">
            <a:extLst>
              <a:ext uri="{FF2B5EF4-FFF2-40B4-BE49-F238E27FC236}">
                <a16:creationId xmlns:a16="http://schemas.microsoft.com/office/drawing/2014/main" id="{30D27D74-C589-4A83-8290-2881009A6B3C}"/>
              </a:ext>
            </a:extLst>
          </p:cNvPr>
          <p:cNvSpPr txBox="1">
            <a:spLocks/>
          </p:cNvSpPr>
          <p:nvPr/>
        </p:nvSpPr>
        <p:spPr>
          <a:xfrm>
            <a:off x="11201400" y="6477000"/>
            <a:ext cx="685800" cy="320040"/>
          </a:xfrm>
          <a:prstGeom prst="rect">
            <a:avLst/>
          </a:prstGeom>
        </p:spPr>
        <p:txBody>
          <a:bodyPr vert="horz" lIns="91440" tIns="45720" rIns="91440" bIns="45720" rtlCol="0" anchor="ctr">
            <a:noAutofit/>
          </a:bodyPr>
          <a:lstStyle>
            <a:defPPr>
              <a:defRPr lang="en-US"/>
            </a:defPPr>
            <a:lvl1pPr algn="r" rtl="0" fontAlgn="base">
              <a:spcBef>
                <a:spcPct val="0"/>
              </a:spcBef>
              <a:spcAft>
                <a:spcPct val="0"/>
              </a:spcAft>
              <a:defRPr sz="1200" kern="1200">
                <a:solidFill>
                  <a:schemeClr val="tx1">
                    <a:tint val="75000"/>
                  </a:schemeClr>
                </a:solidFill>
                <a:latin typeface="Calibri" panose="020F0502020204030204" pitchFamily="34" charset="0"/>
                <a:ea typeface="+mn-ea"/>
                <a:cs typeface="Arial" panose="020B0604020202020204" pitchFamily="34" charset="0"/>
              </a:defRPr>
            </a:lvl1pPr>
            <a:lvl2pPr marL="4572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2pPr>
            <a:lvl3pPr marL="9144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3pPr>
            <a:lvl4pPr marL="13716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4pPr>
            <a:lvl5pPr marL="1828800" algn="l" rtl="0" fontAlgn="base">
              <a:spcBef>
                <a:spcPct val="0"/>
              </a:spcBef>
              <a:spcAft>
                <a:spcPct val="0"/>
              </a:spcAft>
              <a:defRPr kern="1200">
                <a:solidFill>
                  <a:schemeClr val="tx1"/>
                </a:solidFill>
                <a:latin typeface="Calibri" panose="020F050202020403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Calibri" panose="020F0502020204030204" pitchFamily="34" charset="0"/>
                <a:ea typeface="+mn-ea"/>
                <a:cs typeface="Arial" panose="020B0604020202020204" pitchFamily="34" charset="0"/>
              </a:defRPr>
            </a:lvl9p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600" b="0" i="0" u="none" strike="noStrike" kern="1200" cap="none" spc="0" normalizeH="0" baseline="0" noProof="0" smtClean="0">
                <a:ln>
                  <a:noFill/>
                </a:ln>
                <a:solidFill>
                  <a:prstClr val="white"/>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83</a:t>
            </a:fld>
            <a:endParaRPr kumimoji="0" lang="en-US" sz="1600" b="0" i="0" u="none" strike="noStrike" kern="1200" cap="none" spc="0" normalizeH="0" baseline="0" noProof="0">
              <a:ln>
                <a:noFill/>
              </a:ln>
              <a:solidFill>
                <a:prstClr val="white"/>
              </a:solidFill>
              <a:effectLst/>
              <a:uLnTx/>
              <a:uFillTx/>
              <a:latin typeface="Calibri" panose="020F0502020204030204" pitchFamily="34" charset="0"/>
              <a:ea typeface="+mn-ea"/>
              <a:cs typeface="Arial" panose="020B0604020202020204" pitchFamily="34" charset="0"/>
            </a:endParaRPr>
          </a:p>
        </p:txBody>
      </p:sp>
      <p:sp>
        <p:nvSpPr>
          <p:cNvPr id="4" name="Slide Number Placeholder 3"/>
          <p:cNvSpPr>
            <a:spLocks noGrp="1"/>
          </p:cNvSpPr>
          <p:nvPr>
            <p:ph type="sldNum" sz="quarter" idx="12"/>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869A40B3-8E43-41D4-B58B-E084EBC2E1A9}" type="slidenum">
              <a:rPr kumimoji="0" lang="en-US" sz="1200" b="0" i="0" u="none" strike="noStrike" kern="1200" cap="none" spc="0" normalizeH="0" baseline="0" noProof="0" smtClean="0">
                <a:ln>
                  <a:noFill/>
                </a:ln>
                <a:solidFill>
                  <a:prstClr val="white">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ct val="0"/>
                </a:spcAft>
                <a:buClrTx/>
                <a:buSzTx/>
                <a:buFontTx/>
                <a:buNone/>
                <a:tabLst/>
                <a:defRPr/>
              </a:pPr>
              <a:t>83</a:t>
            </a:fld>
            <a:endParaRPr kumimoji="0" lang="en-US" sz="1200" b="0" i="0" u="none" strike="noStrike" kern="1200" cap="none" spc="0" normalizeH="0" baseline="0" noProof="0">
              <a:ln>
                <a:noFill/>
              </a:ln>
              <a:solidFill>
                <a:prstClr val="white">
                  <a:tint val="75000"/>
                </a:prstClr>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192586683"/>
      </p:ext>
    </p:extLst>
  </p:cSld>
  <p:clrMapOvr>
    <a:overrideClrMapping bg1="dk1" tx1="lt1" bg2="dk2" tx2="lt2" accent1="accent1" accent2="accent2" accent3="accent3" accent4="accent4" accent5="accent5" accent6="accent6" hlink="hlink" folHlink="folHlink"/>
  </p:clrMapOvr>
</p:sld>
</file>

<file path=ppt/slides/slide84.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01D8A6-0B38-4CD7-5780-79781DF05564}"/>
              </a:ext>
            </a:extLst>
          </p:cNvPr>
          <p:cNvSpPr>
            <a:spLocks noGrp="1"/>
          </p:cNvSpPr>
          <p:nvPr>
            <p:ph type="title"/>
          </p:nvPr>
        </p:nvSpPr>
        <p:spPr/>
        <p:txBody>
          <a:bodyPr/>
          <a:lstStyle/>
          <a:p>
            <a:r>
              <a:rPr lang="en-US" dirty="0"/>
              <a:t>Statistical significance?</a:t>
            </a:r>
          </a:p>
        </p:txBody>
      </p:sp>
      <p:graphicFrame>
        <p:nvGraphicFramePr>
          <p:cNvPr id="6" name="Content Placeholder 2">
            <a:extLst>
              <a:ext uri="{FF2B5EF4-FFF2-40B4-BE49-F238E27FC236}">
                <a16:creationId xmlns:a16="http://schemas.microsoft.com/office/drawing/2014/main" id="{B753FD8E-F342-40EC-A0A5-FB70194A6549}"/>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502BD9F1-F4E7-1A8F-DEE7-67CF1AD92A8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8B236-01FE-405D-BCFA-0E60355B5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9962123"/>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a:extLst>
            <a:ext uri="{FF2B5EF4-FFF2-40B4-BE49-F238E27FC236}">
              <a16:creationId xmlns:a16="http://schemas.microsoft.com/office/drawing/2014/main" id="{A7A1A06C-4409-10D1-0A31-EB7FE00A190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792DCF3-A798-2E0F-9664-AEEDAA4EB7D2}"/>
              </a:ext>
            </a:extLst>
          </p:cNvPr>
          <p:cNvSpPr>
            <a:spLocks noGrp="1"/>
          </p:cNvSpPr>
          <p:nvPr>
            <p:ph type="title"/>
          </p:nvPr>
        </p:nvSpPr>
        <p:spPr/>
        <p:txBody>
          <a:bodyPr/>
          <a:lstStyle/>
          <a:p>
            <a:r>
              <a:rPr lang="en-US" dirty="0"/>
              <a:t>But then…</a:t>
            </a:r>
          </a:p>
        </p:txBody>
      </p:sp>
      <p:graphicFrame>
        <p:nvGraphicFramePr>
          <p:cNvPr id="6" name="Content Placeholder 2">
            <a:extLst>
              <a:ext uri="{FF2B5EF4-FFF2-40B4-BE49-F238E27FC236}">
                <a16:creationId xmlns:a16="http://schemas.microsoft.com/office/drawing/2014/main" id="{EEB30349-2218-9078-9A52-DCC3E3262E96}"/>
              </a:ext>
            </a:extLst>
          </p:cNvPr>
          <p:cNvGraphicFramePr>
            <a:graphicFrameLocks noGrp="1"/>
          </p:cNvGraphicFramePr>
          <p:nvPr>
            <p:ph idx="1"/>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Slide Number Placeholder 3">
            <a:extLst>
              <a:ext uri="{FF2B5EF4-FFF2-40B4-BE49-F238E27FC236}">
                <a16:creationId xmlns:a16="http://schemas.microsoft.com/office/drawing/2014/main" id="{620E30F4-BAA9-D50F-FDF2-DB0F4544F0E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548B236-01FE-405D-BCFA-0E60355B5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5246222"/>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schemeClr>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A9F529C3-C941-49FD-8C67-82F134F64B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50000"/>
              <a:lumOff val="50000"/>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3" name="Rectangle 12">
            <a:extLst>
              <a:ext uri="{FF2B5EF4-FFF2-40B4-BE49-F238E27FC236}">
                <a16:creationId xmlns:a16="http://schemas.microsoft.com/office/drawing/2014/main" id="{20586029-32A0-47E5-9AEC-AE3ABA6B94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solidFill>
            <a:srgbClr val="FFFFFF"/>
          </a:solidFill>
          <a:ln w="9525">
            <a:noFill/>
          </a:ln>
          <a:effectLst>
            <a:outerShdw blurRad="63500" dist="17780" dir="5400000" algn="t" rotWithShape="0">
              <a:prstClr val="black">
                <a:alpha val="43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a:extLst>
              <a:ext uri="{FF2B5EF4-FFF2-40B4-BE49-F238E27FC236}">
                <a16:creationId xmlns:a16="http://schemas.microsoft.com/office/drawing/2014/main" id="{8D0EFAF7-2407-6B0E-EBFA-B6252552CE46}"/>
              </a:ext>
            </a:extLst>
          </p:cNvPr>
          <p:cNvPicPr>
            <a:picLocks noChangeAspect="1"/>
          </p:cNvPicPr>
          <p:nvPr/>
        </p:nvPicPr>
        <p:blipFill>
          <a:blip r:embed="rId2"/>
          <a:stretch>
            <a:fillRect/>
          </a:stretch>
        </p:blipFill>
        <p:spPr>
          <a:xfrm>
            <a:off x="643467" y="2482569"/>
            <a:ext cx="5294716" cy="1892860"/>
          </a:xfrm>
          <a:prstGeom prst="rect">
            <a:avLst/>
          </a:prstGeom>
        </p:spPr>
      </p:pic>
      <p:cxnSp>
        <p:nvCxnSpPr>
          <p:cNvPr id="15" name="Straight Connector 14">
            <a:extLst>
              <a:ext uri="{FF2B5EF4-FFF2-40B4-BE49-F238E27FC236}">
                <a16:creationId xmlns:a16="http://schemas.microsoft.com/office/drawing/2014/main" id="{8C730EAB-A532-4295-A302-FB4B90DB9F5E}"/>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79958" y="1143000"/>
            <a:ext cx="0" cy="4572000"/>
          </a:xfrm>
          <a:prstGeom prst="line">
            <a:avLst/>
          </a:prstGeom>
          <a:ln>
            <a:solidFill>
              <a:srgbClr val="4E4E4E"/>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A7EC1E93-2B4F-6114-0182-F9E6AE67BD9B}"/>
              </a:ext>
            </a:extLst>
          </p:cNvPr>
          <p:cNvPicPr>
            <a:picLocks noChangeAspect="1"/>
          </p:cNvPicPr>
          <p:nvPr/>
        </p:nvPicPr>
        <p:blipFill>
          <a:blip r:embed="rId3"/>
          <a:stretch>
            <a:fillRect/>
          </a:stretch>
        </p:blipFill>
        <p:spPr>
          <a:xfrm>
            <a:off x="6253817" y="2052374"/>
            <a:ext cx="5294715" cy="2753252"/>
          </a:xfrm>
          <a:prstGeom prst="rect">
            <a:avLst/>
          </a:prstGeom>
        </p:spPr>
      </p:pic>
      <p:sp>
        <p:nvSpPr>
          <p:cNvPr id="2" name="Slide Number Placeholder 1">
            <a:extLst>
              <a:ext uri="{FF2B5EF4-FFF2-40B4-BE49-F238E27FC236}">
                <a16:creationId xmlns:a16="http://schemas.microsoft.com/office/drawing/2014/main" id="{B7A81644-1B6E-B1D7-56B8-B17D45900CB9}"/>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86</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FDDB90A6-5F7C-D8ED-A069-0E1DAC666682}"/>
              </a:ext>
            </a:extLst>
          </p:cNvPr>
          <p:cNvSpPr txBox="1"/>
          <p:nvPr/>
        </p:nvSpPr>
        <p:spPr>
          <a:xfrm>
            <a:off x="6299200" y="5283200"/>
            <a:ext cx="48477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hlinkClick r:id="rId4"/>
              </a:rPr>
              <a:t>https://www.nytimes.com/2024/03/08/health/alzheimers-drug-donanemab.html</a:t>
            </a:r>
            <a:r>
              <a:rPr kumimoji="0" lang="en-US" sz="18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p:spTree>
    <p:extLst>
      <p:ext uri="{BB962C8B-B14F-4D97-AF65-F5344CB8AC3E}">
        <p14:creationId xmlns:p14="http://schemas.microsoft.com/office/powerpoint/2010/main" val="1774764478"/>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D6ACC45-2CC8-4B58-8EBE-F588A16AA85C}"/>
              </a:ext>
            </a:extLst>
          </p:cNvPr>
          <p:cNvSpPr>
            <a:spLocks noGrp="1"/>
          </p:cNvSpPr>
          <p:nvPr>
            <p:ph type="title"/>
          </p:nvPr>
        </p:nvSpPr>
        <p:spPr>
          <a:xfrm>
            <a:off x="640080" y="1243013"/>
            <a:ext cx="3855720" cy="4371974"/>
          </a:xfrm>
        </p:spPr>
        <p:txBody>
          <a:bodyPr>
            <a:normAutofit/>
          </a:bodyPr>
          <a:lstStyle/>
          <a:p>
            <a:r>
              <a:rPr lang="en-US" sz="3600">
                <a:solidFill>
                  <a:schemeClr val="tx2"/>
                </a:solidFill>
              </a:rPr>
              <a:t>Wrapping up</a:t>
            </a:r>
          </a:p>
        </p:txBody>
      </p:sp>
      <p:sp>
        <p:nvSpPr>
          <p:cNvPr id="3" name="Content Placeholder 2">
            <a:extLst>
              <a:ext uri="{FF2B5EF4-FFF2-40B4-BE49-F238E27FC236}">
                <a16:creationId xmlns:a16="http://schemas.microsoft.com/office/drawing/2014/main" id="{E138D90F-3A8F-4D5C-8B1E-63120EAF64E4}"/>
              </a:ext>
            </a:extLst>
          </p:cNvPr>
          <p:cNvSpPr>
            <a:spLocks noGrp="1"/>
          </p:cNvSpPr>
          <p:nvPr>
            <p:ph idx="1"/>
          </p:nvPr>
        </p:nvSpPr>
        <p:spPr>
          <a:xfrm>
            <a:off x="6172200" y="804672"/>
            <a:ext cx="5221224" cy="5230368"/>
          </a:xfrm>
        </p:spPr>
        <p:txBody>
          <a:bodyPr anchor="ctr">
            <a:normAutofit/>
          </a:bodyPr>
          <a:lstStyle/>
          <a:p>
            <a:r>
              <a:rPr lang="en-US" dirty="0">
                <a:solidFill>
                  <a:schemeClr val="tx2"/>
                </a:solidFill>
              </a:rPr>
              <a:t>It’s time to stop using </a:t>
            </a:r>
            <a:r>
              <a:rPr lang="en-US" dirty="0">
                <a:solidFill>
                  <a:schemeClr val="tx2"/>
                </a:solidFill>
                <a:highlight>
                  <a:srgbClr val="FFFF00"/>
                </a:highlight>
              </a:rPr>
              <a:t>“statistical significance” </a:t>
            </a:r>
            <a:r>
              <a:rPr lang="en-US" dirty="0">
                <a:solidFill>
                  <a:schemeClr val="tx2"/>
                </a:solidFill>
              </a:rPr>
              <a:t>as any kind of metric for scientific inference, and teaching it as a foundational concept</a:t>
            </a:r>
          </a:p>
          <a:p>
            <a:r>
              <a:rPr lang="en-US" dirty="0">
                <a:solidFill>
                  <a:schemeClr val="tx2"/>
                </a:solidFill>
              </a:rPr>
              <a:t>We and many others have written a lot about what </a:t>
            </a:r>
            <a:r>
              <a:rPr lang="en-US" dirty="0">
                <a:solidFill>
                  <a:schemeClr val="tx2"/>
                </a:solidFill>
                <a:highlight>
                  <a:srgbClr val="FFFF00"/>
                </a:highlight>
              </a:rPr>
              <a:t>“a world beyond P&lt;0.05” </a:t>
            </a:r>
            <a:r>
              <a:rPr lang="en-US" dirty="0">
                <a:solidFill>
                  <a:schemeClr val="tx2"/>
                </a:solidFill>
              </a:rPr>
              <a:t>should look like</a:t>
            </a:r>
          </a:p>
          <a:p>
            <a:r>
              <a:rPr lang="en-US" dirty="0">
                <a:solidFill>
                  <a:schemeClr val="tx2"/>
                </a:solidFill>
                <a:highlight>
                  <a:srgbClr val="00FF00"/>
                </a:highlight>
              </a:rPr>
              <a:t>P-values still have their uses</a:t>
            </a:r>
          </a:p>
          <a:p>
            <a:endParaRPr lang="en-US" sz="1800" dirty="0">
              <a:solidFill>
                <a:schemeClr val="tx2"/>
              </a:solidFill>
            </a:endParaRPr>
          </a:p>
        </p:txBody>
      </p:sp>
      <p:sp>
        <p:nvSpPr>
          <p:cNvPr id="4" name="Slide Number Placeholder 3">
            <a:extLst>
              <a:ext uri="{FF2B5EF4-FFF2-40B4-BE49-F238E27FC236}">
                <a16:creationId xmlns:a16="http://schemas.microsoft.com/office/drawing/2014/main" id="{05645E8D-9FBF-4A3B-8DBF-8F71FD55D6D5}"/>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8467552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bg>
      <p:bgPr>
        <a:solidFill>
          <a:schemeClr val="accent1">
            <a:lumMod val="60000"/>
            <a:lumOff val="40000"/>
            <a:alpha val="50000"/>
          </a:schemeClr>
        </a:solidFill>
        <a:effectLst/>
      </p:bgPr>
    </p:bg>
    <p:spTree>
      <p:nvGrpSpPr>
        <p:cNvPr id="1" name=""/>
        <p:cNvGrpSpPr/>
        <p:nvPr/>
      </p:nvGrpSpPr>
      <p:grpSpPr>
        <a:xfrm>
          <a:off x="0" y="0"/>
          <a:ext cx="0" cy="0"/>
          <a:chOff x="0" y="0"/>
          <a:chExt cx="0" cy="0"/>
        </a:xfrm>
      </p:grpSpPr>
      <p:sp>
        <p:nvSpPr>
          <p:cNvPr id="5" name="Content Placeholder 2">
            <a:extLst>
              <a:ext uri="{FF2B5EF4-FFF2-40B4-BE49-F238E27FC236}">
                <a16:creationId xmlns:a16="http://schemas.microsoft.com/office/drawing/2014/main" id="{E5B93E22-D01D-45D2-8F8B-9296816C98D6}"/>
              </a:ext>
            </a:extLst>
          </p:cNvPr>
          <p:cNvSpPr txBox="1">
            <a:spLocks/>
          </p:cNvSpPr>
          <p:nvPr/>
        </p:nvSpPr>
        <p:spPr>
          <a:xfrm>
            <a:off x="1071563" y="765284"/>
            <a:ext cx="9796461" cy="5654566"/>
          </a:xfrm>
          <a:prstGeom prst="rect">
            <a:avLst/>
          </a:prstGeom>
        </p:spPr>
        <p:txBody>
          <a:bodyPr vert="horz" lIns="91440" tIns="45720" rIns="91440" bIns="45720" rtlCol="0" anchor="ctr">
            <a:normAutofit/>
          </a:bodyPr>
          <a:lstStyle>
            <a:lvl1pPr marL="457189" indent="-457189"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1pPr>
            <a:lvl2pPr marL="990575" indent="-380990"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2pPr>
            <a:lvl3pPr marL="1523962"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2133547"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743131" indent="-304792" algn="l" defTabSz="121917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pPr marL="0" marR="0" lvl="0" indent="0" algn="l" defTabSz="914400" rtl="0" eaLnBrk="1" fontAlgn="auto" latinLnBrk="0" hangingPunct="1">
              <a:lnSpc>
                <a:spcPct val="114000"/>
              </a:lnSpc>
              <a:spcBef>
                <a:spcPct val="20000"/>
              </a:spcBef>
              <a:spcAft>
                <a:spcPts val="0"/>
              </a:spcAft>
              <a:buClrTx/>
              <a:buSzTx/>
              <a:buFont typeface="Arial" pitchFamily="34" charset="0"/>
              <a:buNone/>
              <a:tabLst/>
              <a:defRPr/>
            </a:pP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“(S)</a:t>
            </a:r>
            <a:r>
              <a:rPr kumimoji="0" lang="en-US" sz="2800" b="0" i="0" u="none" strike="noStrike" kern="1200" cap="none" spc="0" normalizeH="0" baseline="0" noProof="0" dirty="0" err="1">
                <a:ln>
                  <a:noFill/>
                </a:ln>
                <a:solidFill>
                  <a:srgbClr val="44546A"/>
                </a:solidFill>
                <a:effectLst/>
                <a:uLnTx/>
                <a:uFillTx/>
                <a:latin typeface="Calibri" panose="020F0502020204030204"/>
                <a:ea typeface="+mn-ea"/>
                <a:cs typeface="+mn-cs"/>
              </a:rPr>
              <a:t>cientists</a:t>
            </a: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have embraced and even avidly </a:t>
            </a:r>
            <a:r>
              <a:rPr kumimoji="0" lang="en-US" sz="2800" b="1" i="0" u="none" strike="noStrike" kern="1200" cap="none" spc="0" normalizeH="0" baseline="0" noProof="0" dirty="0">
                <a:ln>
                  <a:noFill/>
                </a:ln>
                <a:solidFill>
                  <a:srgbClr val="44546A"/>
                </a:solidFill>
                <a:effectLst/>
                <a:uLnTx/>
                <a:uFillTx/>
                <a:latin typeface="Calibri" panose="020F0502020204030204"/>
                <a:ea typeface="+mn-ea"/>
                <a:cs typeface="+mn-cs"/>
              </a:rPr>
              <a:t>pursued meaningless differences</a:t>
            </a: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solely because they are statistically significant, and have </a:t>
            </a:r>
            <a:r>
              <a:rPr kumimoji="0" lang="en-US" sz="2800" b="1" i="0" u="none" strike="noStrike" kern="1200" cap="none" spc="0" normalizeH="0" baseline="0" noProof="0" dirty="0">
                <a:ln>
                  <a:noFill/>
                </a:ln>
                <a:solidFill>
                  <a:srgbClr val="44546A"/>
                </a:solidFill>
                <a:effectLst/>
                <a:uLnTx/>
                <a:uFillTx/>
                <a:latin typeface="Calibri" panose="020F0502020204030204"/>
                <a:ea typeface="+mn-ea"/>
                <a:cs typeface="+mn-cs"/>
              </a:rPr>
              <a:t>ignored important effects</a:t>
            </a: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because they failed to pass the screen of statistical significance…It is a safe bet that </a:t>
            </a:r>
            <a:r>
              <a:rPr kumimoji="0" lang="en-US" sz="2800" b="1" i="0" u="none" strike="noStrike" kern="1200" cap="none" spc="0" normalizeH="0" baseline="0" noProof="0" dirty="0">
                <a:ln>
                  <a:noFill/>
                </a:ln>
                <a:solidFill>
                  <a:srgbClr val="44546A"/>
                </a:solidFill>
                <a:effectLst/>
                <a:uLnTx/>
                <a:uFillTx/>
                <a:latin typeface="Calibri" panose="020F0502020204030204"/>
                <a:ea typeface="+mn-ea"/>
                <a:cs typeface="+mn-cs"/>
              </a:rPr>
              <a:t>people have suffered or died</a:t>
            </a:r>
            <a:r>
              <a:rPr kumimoji="0" lang="en-US" sz="2800" b="0" i="0" u="none" strike="noStrike" kern="1200" cap="none" spc="0" normalizeH="0" baseline="0" noProof="0" dirty="0">
                <a:ln>
                  <a:noFill/>
                </a:ln>
                <a:solidFill>
                  <a:srgbClr val="44546A"/>
                </a:solidFill>
                <a:effectLst/>
                <a:uLnTx/>
                <a:uFillTx/>
                <a:latin typeface="Calibri" panose="020F0502020204030204"/>
                <a:ea typeface="+mn-ea"/>
                <a:cs typeface="+mn-cs"/>
              </a:rPr>
              <a:t> because scientists (and editors, regulators, journalists and others) have used significance tests to interpret results, and have consequently failed to identify the most beneficial courses of action.”</a:t>
            </a:r>
          </a:p>
          <a:p>
            <a:pPr marL="0" marR="0" lvl="0" indent="0" algn="l" defTabSz="914400" rtl="0" eaLnBrk="1" fontAlgn="auto" latinLnBrk="0" hangingPunct="1">
              <a:lnSpc>
                <a:spcPct val="90000"/>
              </a:lnSpc>
              <a:spcBef>
                <a:spcPct val="20000"/>
              </a:spcBef>
              <a:spcAft>
                <a:spcPts val="0"/>
              </a:spcAft>
              <a:buClrTx/>
              <a:buSzTx/>
              <a:buFont typeface="Arial" pitchFamily="34" charset="0"/>
              <a:buNone/>
              <a:tabLst/>
              <a:defRPr/>
            </a:pPr>
            <a:endPar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mn-cs"/>
            </a:endParaRPr>
          </a:p>
          <a:p>
            <a:pPr marL="0" marR="0" lvl="0" indent="-228600" algn="l" defTabSz="914400" rtl="0" eaLnBrk="1" fontAlgn="auto" latinLnBrk="0" hangingPunct="1">
              <a:lnSpc>
                <a:spcPct val="90000"/>
              </a:lnSpc>
              <a:spcBef>
                <a:spcPct val="20000"/>
              </a:spcBef>
              <a:spcAft>
                <a:spcPts val="0"/>
              </a:spcAft>
              <a:buClrTx/>
              <a:buSzTx/>
              <a:buFont typeface="Arial" pitchFamily="34" charset="0"/>
              <a:buChar char="•"/>
              <a:tabLst/>
              <a:defRPr/>
            </a:pPr>
            <a:r>
              <a:rPr kumimoji="0" lang="en-US" sz="2400" b="0" i="0" u="none" strike="noStrike" kern="1200" cap="none" spc="0" normalizeH="0" baseline="0" noProof="0" dirty="0">
                <a:ln>
                  <a:noFill/>
                </a:ln>
                <a:solidFill>
                  <a:srgbClr val="44546A"/>
                </a:solidFill>
                <a:effectLst/>
                <a:uLnTx/>
                <a:uFillTx/>
                <a:latin typeface="Calibri" panose="020F0502020204030204"/>
                <a:ea typeface="+mn-ea"/>
                <a:cs typeface="+mn-cs"/>
              </a:rPr>
              <a:t>(Rothman, supplement to the 2016 ASA statement)</a:t>
            </a:r>
          </a:p>
          <a:p>
            <a:pPr marL="0" marR="0" lvl="0" indent="-228600" algn="l" defTabSz="914400" rtl="0" eaLnBrk="1" fontAlgn="auto" latinLnBrk="0" hangingPunct="1">
              <a:lnSpc>
                <a:spcPct val="90000"/>
              </a:lnSpc>
              <a:spcBef>
                <a:spcPct val="20000"/>
              </a:spcBef>
              <a:spcAft>
                <a:spcPts val="0"/>
              </a:spcAft>
              <a:buClrTx/>
              <a:buSzTx/>
              <a:buFont typeface="Arial" pitchFamily="34" charset="0"/>
              <a:buChar char="•"/>
              <a:tabLst/>
              <a:defRPr/>
            </a:pPr>
            <a:endParaRPr kumimoji="0" lang="en-US" sz="1800" b="0" i="0" u="none" strike="noStrike" kern="1200" cap="none" spc="0" normalizeH="0" baseline="0" noProof="0" dirty="0">
              <a:ln>
                <a:noFill/>
              </a:ln>
              <a:solidFill>
                <a:srgbClr val="44546A"/>
              </a:solidFill>
              <a:effectLst/>
              <a:uLnTx/>
              <a:uFillTx/>
              <a:latin typeface="Calibri" panose="020F0502020204030204"/>
              <a:ea typeface="+mn-ea"/>
              <a:cs typeface="+mn-cs"/>
            </a:endParaRPr>
          </a:p>
        </p:txBody>
      </p:sp>
      <p:sp>
        <p:nvSpPr>
          <p:cNvPr id="2" name="Slide Number Placeholder 1">
            <a:extLst>
              <a:ext uri="{FF2B5EF4-FFF2-40B4-BE49-F238E27FC236}">
                <a16:creationId xmlns:a16="http://schemas.microsoft.com/office/drawing/2014/main" id="{2330858A-71CA-493E-9616-8D393B32EF78}"/>
              </a:ext>
            </a:extLst>
          </p:cNvPr>
          <p:cNvSpPr>
            <a:spLocks noGrp="1"/>
          </p:cNvSpPr>
          <p:nvPr>
            <p:ph type="sldNum" sz="quarter" idx="12"/>
          </p:nvPr>
        </p:nvSpPr>
        <p:spPr>
          <a:xfrm>
            <a:off x="8610600" y="6356350"/>
            <a:ext cx="2743200" cy="365125"/>
          </a:xfrm>
          <a:prstGeom prst="rect">
            <a:avLst/>
          </a:prstGeo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88</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34660982"/>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38D90F-3A8F-4D5C-8B1E-63120EAF64E4}"/>
              </a:ext>
            </a:extLst>
          </p:cNvPr>
          <p:cNvSpPr>
            <a:spLocks noGrp="1"/>
          </p:cNvSpPr>
          <p:nvPr>
            <p:ph idx="1"/>
          </p:nvPr>
        </p:nvSpPr>
        <p:spPr>
          <a:xfrm>
            <a:off x="1179226" y="2890979"/>
            <a:ext cx="9833548" cy="2693976"/>
          </a:xfrm>
        </p:spPr>
        <p:txBody>
          <a:bodyPr>
            <a:normAutofit/>
          </a:bodyPr>
          <a:lstStyle/>
          <a:p>
            <a:pPr marL="0" indent="0" algn="ctr">
              <a:buNone/>
            </a:pPr>
            <a:endParaRPr lang="en-US" dirty="0">
              <a:solidFill>
                <a:schemeClr val="tx2"/>
              </a:solidFill>
            </a:endParaRPr>
          </a:p>
          <a:p>
            <a:pPr marL="0" indent="0" algn="ctr">
              <a:buNone/>
            </a:pPr>
            <a:r>
              <a:rPr lang="en-US" b="1" dirty="0">
                <a:solidFill>
                  <a:schemeClr val="tx2"/>
                </a:solidFill>
              </a:rPr>
              <a:t>Please send comments to </a:t>
            </a:r>
            <a:r>
              <a:rPr lang="en-US" b="1" dirty="0">
                <a:solidFill>
                  <a:schemeClr val="tx2"/>
                </a:solidFill>
                <a:hlinkClick r:id="rId2"/>
              </a:rPr>
              <a:t>ron@amstat.org</a:t>
            </a:r>
            <a:r>
              <a:rPr lang="en-US" dirty="0">
                <a:solidFill>
                  <a:schemeClr val="tx2"/>
                </a:solidFill>
              </a:rPr>
              <a:t>.</a:t>
            </a:r>
          </a:p>
          <a:p>
            <a:pPr marL="0" indent="0" algn="ctr">
              <a:buNone/>
            </a:pPr>
            <a:endParaRPr lang="en-US" dirty="0">
              <a:solidFill>
                <a:schemeClr val="tx2"/>
              </a:solidFill>
            </a:endParaRPr>
          </a:p>
          <a:p>
            <a:pPr marL="0" indent="0" algn="ctr">
              <a:buNone/>
            </a:pPr>
            <a:r>
              <a:rPr lang="en-US" dirty="0">
                <a:solidFill>
                  <a:schemeClr val="tx2"/>
                </a:solidFill>
              </a:rPr>
              <a:t>And remember the disclaimer!</a:t>
            </a:r>
          </a:p>
        </p:txBody>
      </p:sp>
      <p:sp>
        <p:nvSpPr>
          <p:cNvPr id="4" name="Slide Number Placeholder 3">
            <a:extLst>
              <a:ext uri="{FF2B5EF4-FFF2-40B4-BE49-F238E27FC236}">
                <a16:creationId xmlns:a16="http://schemas.microsoft.com/office/drawing/2014/main" id="{05645E8D-9FBF-4A3B-8DBF-8F71FD55D6D5}"/>
              </a:ext>
            </a:extLst>
          </p:cNvPr>
          <p:cNvSpPr>
            <a:spLocks noGrp="1"/>
          </p:cNvSpPr>
          <p:nvPr>
            <p:ph type="sldNum" sz="quarter" idx="12"/>
          </p:nvPr>
        </p:nvSpPr>
        <p:spPr>
          <a:xfrm>
            <a:off x="8610600" y="6356350"/>
            <a:ext cx="2743200" cy="365125"/>
          </a:xfrm>
        </p:spPr>
        <p:txBody>
          <a:bodyPr>
            <a:normAutofit/>
          </a:bodyPr>
          <a:lstStyle/>
          <a:p>
            <a:pPr marL="0" marR="0" lvl="0" indent="0" algn="r" defTabSz="914400" rtl="0" eaLnBrk="1" fontAlgn="base" latinLnBrk="0" hangingPunct="1">
              <a:lnSpc>
                <a:spcPct val="100000"/>
              </a:lnSpc>
              <a:spcBef>
                <a:spcPct val="0"/>
              </a:spcBef>
              <a:spcAft>
                <a:spcPts val="600"/>
              </a:spcAft>
              <a:buClrTx/>
              <a:buSzTx/>
              <a:buFontTx/>
              <a:buNone/>
              <a:tabLst/>
              <a:defRPr/>
            </a:pPr>
            <a:fld id="{869A40B3-8E43-41D4-B58B-E084EBC2E1A9}"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pitchFamily="34" charset="0"/>
                <a:ea typeface="+mn-ea"/>
                <a:cs typeface="Arial" panose="020B0604020202020204" pitchFamily="34" charset="0"/>
              </a:rPr>
              <a:pPr marL="0" marR="0" lvl="0" indent="0" algn="r" defTabSz="914400" rtl="0" eaLnBrk="1" fontAlgn="base" latinLnBrk="0" hangingPunct="1">
                <a:lnSpc>
                  <a:spcPct val="100000"/>
                </a:lnSpc>
                <a:spcBef>
                  <a:spcPct val="0"/>
                </a:spcBef>
                <a:spcAft>
                  <a:spcPts val="600"/>
                </a:spcAft>
                <a:buClrTx/>
                <a:buSzTx/>
                <a:buFontTx/>
                <a:buNone/>
                <a:tabLst/>
                <a:defRPr/>
              </a:pPr>
              <a:t>89</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pitchFamily="34" charset="0"/>
              <a:ea typeface="+mn-ea"/>
              <a:cs typeface="Arial" panose="020B0604020202020204" pitchFamily="34" charset="0"/>
            </a:endParaRPr>
          </a:p>
        </p:txBody>
      </p:sp>
      <p:sp>
        <p:nvSpPr>
          <p:cNvPr id="5" name="Rectangle 4">
            <a:extLst>
              <a:ext uri="{FF2B5EF4-FFF2-40B4-BE49-F238E27FC236}">
                <a16:creationId xmlns:a16="http://schemas.microsoft.com/office/drawing/2014/main" id="{A035559B-AC5C-4ECA-C35C-74D2CA79BE82}"/>
              </a:ext>
            </a:extLst>
          </p:cNvPr>
          <p:cNvSpPr/>
          <p:nvPr/>
        </p:nvSpPr>
        <p:spPr>
          <a:xfrm>
            <a:off x="914916" y="1581952"/>
            <a:ext cx="10438884" cy="923330"/>
          </a:xfrm>
          <a:prstGeom prst="rect">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5400" b="1" i="0" u="none" strike="noStrike" kern="1200" cap="none" spc="0" normalizeH="0" baseline="0" noProof="0" dirty="0">
                <a:ln w="9525">
                  <a:solidFill>
                    <a:prstClr val="white"/>
                  </a:solidFill>
                  <a:prstDash val="solid"/>
                </a:ln>
                <a:solidFill>
                  <a:srgbClr val="5B9BD5"/>
                </a:solidFill>
                <a:effectLst>
                  <a:outerShdw blurRad="12700" dist="38100" dir="2700000" algn="tl" rotWithShape="0">
                    <a:srgbClr val="5B9BD5">
                      <a:lumMod val="60000"/>
                      <a:lumOff val="40000"/>
                    </a:srgbClr>
                  </a:outerShdw>
                </a:effectLst>
                <a:uLnTx/>
                <a:uFillTx/>
                <a:latin typeface="Calibri" panose="020F0502020204030204"/>
                <a:ea typeface="+mn-ea"/>
                <a:cs typeface="+mn-cs"/>
              </a:rPr>
              <a:t>Thanks for your time and attention!</a:t>
            </a:r>
          </a:p>
        </p:txBody>
      </p:sp>
    </p:spTree>
    <p:extLst>
      <p:ext uri="{BB962C8B-B14F-4D97-AF65-F5344CB8AC3E}">
        <p14:creationId xmlns:p14="http://schemas.microsoft.com/office/powerpoint/2010/main" val="251752003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3" name="Rectangle 12">
            <a:extLst>
              <a:ext uri="{FF2B5EF4-FFF2-40B4-BE49-F238E27FC236}">
                <a16:creationId xmlns:a16="http://schemas.microsoft.com/office/drawing/2014/main" id="{0DBF1ABE-8590-450D-BB49-BDDCCF3EEA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2">
              <a:tint val="95000"/>
              <a:satMod val="1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nvGrpSpPr>
          <p:cNvPr id="15" name="Group 14">
            <a:extLst>
              <a:ext uri="{FF2B5EF4-FFF2-40B4-BE49-F238E27FC236}">
                <a16:creationId xmlns:a16="http://schemas.microsoft.com/office/drawing/2014/main" id="{9A1017FF-40D8-4F33-A9E4-C0A371A880B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591765" y="0"/>
            <a:ext cx="10950698" cy="6858000"/>
            <a:chOff x="591765" y="0"/>
            <a:chExt cx="10950698" cy="6858000"/>
          </a:xfrm>
        </p:grpSpPr>
        <p:sp>
          <p:nvSpPr>
            <p:cNvPr id="16" name="Freeform: Shape 15">
              <a:extLst>
                <a:ext uri="{FF2B5EF4-FFF2-40B4-BE49-F238E27FC236}">
                  <a16:creationId xmlns:a16="http://schemas.microsoft.com/office/drawing/2014/main" id="{0D86BC19-8BE7-4F17-98CD-171ED5AD8EB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907574" y="0"/>
              <a:ext cx="10399454" cy="6858000"/>
            </a:xfrm>
            <a:custGeom>
              <a:avLst/>
              <a:gdLst>
                <a:gd name="connsiteX0" fmla="*/ 7551973 w 9174595"/>
                <a:gd name="connsiteY0" fmla="*/ 0 h 6858000"/>
                <a:gd name="connsiteX1" fmla="*/ 5634635 w 9174595"/>
                <a:gd name="connsiteY1" fmla="*/ 0 h 6858000"/>
                <a:gd name="connsiteX2" fmla="*/ 5550590 w 9174595"/>
                <a:gd name="connsiteY2" fmla="*/ 0 h 6858000"/>
                <a:gd name="connsiteX3" fmla="*/ 5480986 w 9174595"/>
                <a:gd name="connsiteY3" fmla="*/ 0 h 6858000"/>
                <a:gd name="connsiteX4" fmla="*/ 4886240 w 9174595"/>
                <a:gd name="connsiteY4" fmla="*/ 0 h 6858000"/>
                <a:gd name="connsiteX5" fmla="*/ 4816638 w 9174595"/>
                <a:gd name="connsiteY5" fmla="*/ 0 h 6858000"/>
                <a:gd name="connsiteX6" fmla="*/ 4357958 w 9174595"/>
                <a:gd name="connsiteY6" fmla="*/ 0 h 6858000"/>
                <a:gd name="connsiteX7" fmla="*/ 4288354 w 9174595"/>
                <a:gd name="connsiteY7" fmla="*/ 0 h 6858000"/>
                <a:gd name="connsiteX8" fmla="*/ 3693608 w 9174595"/>
                <a:gd name="connsiteY8" fmla="*/ 0 h 6858000"/>
                <a:gd name="connsiteX9" fmla="*/ 3624006 w 9174595"/>
                <a:gd name="connsiteY9" fmla="*/ 0 h 6858000"/>
                <a:gd name="connsiteX10" fmla="*/ 3276448 w 9174595"/>
                <a:gd name="connsiteY10" fmla="*/ 0 h 6858000"/>
                <a:gd name="connsiteX11" fmla="*/ 1622622 w 9174595"/>
                <a:gd name="connsiteY11" fmla="*/ 0 h 6858000"/>
                <a:gd name="connsiteX12" fmla="*/ 1600504 w 9174595"/>
                <a:gd name="connsiteY12" fmla="*/ 14997 h 6858000"/>
                <a:gd name="connsiteX13" fmla="*/ 0 w 9174595"/>
                <a:gd name="connsiteY13" fmla="*/ 3621656 h 6858000"/>
                <a:gd name="connsiteX14" fmla="*/ 1873886 w 9174595"/>
                <a:gd name="connsiteY14" fmla="*/ 6374814 h 6858000"/>
                <a:gd name="connsiteX15" fmla="*/ 2390406 w 9174595"/>
                <a:gd name="connsiteY15" fmla="*/ 6780599 h 6858000"/>
                <a:gd name="connsiteX16" fmla="*/ 2502136 w 9174595"/>
                <a:gd name="connsiteY16" fmla="*/ 6858000 h 6858000"/>
                <a:gd name="connsiteX17" fmla="*/ 3276448 w 9174595"/>
                <a:gd name="connsiteY17" fmla="*/ 6858000 h 6858000"/>
                <a:gd name="connsiteX18" fmla="*/ 3624006 w 9174595"/>
                <a:gd name="connsiteY18" fmla="*/ 6858000 h 6858000"/>
                <a:gd name="connsiteX19" fmla="*/ 3693608 w 9174595"/>
                <a:gd name="connsiteY19" fmla="*/ 6858000 h 6858000"/>
                <a:gd name="connsiteX20" fmla="*/ 4288354 w 9174595"/>
                <a:gd name="connsiteY20" fmla="*/ 6858000 h 6858000"/>
                <a:gd name="connsiteX21" fmla="*/ 4357958 w 9174595"/>
                <a:gd name="connsiteY21" fmla="*/ 6858000 h 6858000"/>
                <a:gd name="connsiteX22" fmla="*/ 4816638 w 9174595"/>
                <a:gd name="connsiteY22" fmla="*/ 6858000 h 6858000"/>
                <a:gd name="connsiteX23" fmla="*/ 4886240 w 9174595"/>
                <a:gd name="connsiteY23" fmla="*/ 6858000 h 6858000"/>
                <a:gd name="connsiteX24" fmla="*/ 5480986 w 9174595"/>
                <a:gd name="connsiteY24" fmla="*/ 6858000 h 6858000"/>
                <a:gd name="connsiteX25" fmla="*/ 5550590 w 9174595"/>
                <a:gd name="connsiteY25" fmla="*/ 6858000 h 6858000"/>
                <a:gd name="connsiteX26" fmla="*/ 5634635 w 9174595"/>
                <a:gd name="connsiteY26" fmla="*/ 6858000 h 6858000"/>
                <a:gd name="connsiteX27" fmla="*/ 6672460 w 9174595"/>
                <a:gd name="connsiteY27" fmla="*/ 6858000 h 6858000"/>
                <a:gd name="connsiteX28" fmla="*/ 6784188 w 9174595"/>
                <a:gd name="connsiteY28" fmla="*/ 6780599 h 6858000"/>
                <a:gd name="connsiteX29" fmla="*/ 7300708 w 9174595"/>
                <a:gd name="connsiteY29" fmla="*/ 6374814 h 6858000"/>
                <a:gd name="connsiteX30" fmla="*/ 9174595 w 9174595"/>
                <a:gd name="connsiteY30" fmla="*/ 3621656 h 6858000"/>
                <a:gd name="connsiteX31" fmla="*/ 7574092 w 9174595"/>
                <a:gd name="connsiteY3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Lst>
              <a:rect l="l" t="t" r="r" b="b"/>
              <a:pathLst>
                <a:path w="9174595" h="6858000">
                  <a:moveTo>
                    <a:pt x="7551973" y="0"/>
                  </a:moveTo>
                  <a:lnTo>
                    <a:pt x="5634635" y="0"/>
                  </a:lnTo>
                  <a:lnTo>
                    <a:pt x="5550590" y="0"/>
                  </a:lnTo>
                  <a:lnTo>
                    <a:pt x="5480986" y="0"/>
                  </a:lnTo>
                  <a:lnTo>
                    <a:pt x="4886240" y="0"/>
                  </a:lnTo>
                  <a:lnTo>
                    <a:pt x="4816638" y="0"/>
                  </a:lnTo>
                  <a:lnTo>
                    <a:pt x="4357958" y="0"/>
                  </a:lnTo>
                  <a:lnTo>
                    <a:pt x="4288354" y="0"/>
                  </a:lnTo>
                  <a:lnTo>
                    <a:pt x="3693608" y="0"/>
                  </a:lnTo>
                  <a:lnTo>
                    <a:pt x="3624006" y="0"/>
                  </a:lnTo>
                  <a:lnTo>
                    <a:pt x="3276448" y="0"/>
                  </a:lnTo>
                  <a:lnTo>
                    <a:pt x="1622622" y="0"/>
                  </a:lnTo>
                  <a:lnTo>
                    <a:pt x="1600504" y="14997"/>
                  </a:lnTo>
                  <a:cubicBezTo>
                    <a:pt x="573594" y="754641"/>
                    <a:pt x="0" y="2093192"/>
                    <a:pt x="0" y="3621656"/>
                  </a:cubicBezTo>
                  <a:cubicBezTo>
                    <a:pt x="0" y="4969131"/>
                    <a:pt x="928496" y="5602839"/>
                    <a:pt x="1873886" y="6374814"/>
                  </a:cubicBezTo>
                  <a:cubicBezTo>
                    <a:pt x="2046046" y="6515397"/>
                    <a:pt x="2216632" y="6653108"/>
                    <a:pt x="2390406" y="6780599"/>
                  </a:cubicBezTo>
                  <a:lnTo>
                    <a:pt x="2502136" y="6858000"/>
                  </a:lnTo>
                  <a:lnTo>
                    <a:pt x="3276448" y="6858000"/>
                  </a:lnTo>
                  <a:lnTo>
                    <a:pt x="3624006" y="6858000"/>
                  </a:lnTo>
                  <a:lnTo>
                    <a:pt x="3693608" y="6858000"/>
                  </a:lnTo>
                  <a:lnTo>
                    <a:pt x="4288354" y="6858000"/>
                  </a:lnTo>
                  <a:lnTo>
                    <a:pt x="4357958" y="6858000"/>
                  </a:lnTo>
                  <a:lnTo>
                    <a:pt x="4816638" y="6858000"/>
                  </a:lnTo>
                  <a:lnTo>
                    <a:pt x="4886240" y="6858000"/>
                  </a:lnTo>
                  <a:lnTo>
                    <a:pt x="5480986" y="6858000"/>
                  </a:lnTo>
                  <a:lnTo>
                    <a:pt x="5550590" y="6858000"/>
                  </a:lnTo>
                  <a:lnTo>
                    <a:pt x="5634635" y="6858000"/>
                  </a:lnTo>
                  <a:lnTo>
                    <a:pt x="6672460" y="6858000"/>
                  </a:lnTo>
                  <a:lnTo>
                    <a:pt x="6784188" y="6780599"/>
                  </a:lnTo>
                  <a:cubicBezTo>
                    <a:pt x="6957963" y="6653108"/>
                    <a:pt x="7128548" y="6515397"/>
                    <a:pt x="7300708" y="6374814"/>
                  </a:cubicBezTo>
                  <a:cubicBezTo>
                    <a:pt x="8246100" y="5602839"/>
                    <a:pt x="9174595" y="4969131"/>
                    <a:pt x="9174595" y="3621656"/>
                  </a:cubicBezTo>
                  <a:cubicBezTo>
                    <a:pt x="9174595" y="2093192"/>
                    <a:pt x="8601001" y="754641"/>
                    <a:pt x="7574092" y="14997"/>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7" name="Freeform: Shape 16">
              <a:extLst>
                <a:ext uri="{FF2B5EF4-FFF2-40B4-BE49-F238E27FC236}">
                  <a16:creationId xmlns:a16="http://schemas.microsoft.com/office/drawing/2014/main" id="{BAFA5D19-2542-420C-936D-E23BE87D1EE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752814" y="0"/>
              <a:ext cx="2778659"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8" name="Freeform: Shape 17">
              <a:extLst>
                <a:ext uri="{FF2B5EF4-FFF2-40B4-BE49-F238E27FC236}">
                  <a16:creationId xmlns:a16="http://schemas.microsoft.com/office/drawing/2014/main" id="{BCE2B945-B294-448A-AC45-719CE0CC4D2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746711" y="0"/>
              <a:ext cx="2664398" cy="6858000"/>
            </a:xfrm>
            <a:custGeom>
              <a:avLst/>
              <a:gdLst>
                <a:gd name="connsiteX0" fmla="*/ 879731 w 2521425"/>
                <a:gd name="connsiteY0" fmla="*/ 0 h 6858000"/>
                <a:gd name="connsiteX1" fmla="*/ 898402 w 2521425"/>
                <a:gd name="connsiteY1" fmla="*/ 0 h 6858000"/>
                <a:gd name="connsiteX2" fmla="*/ 920526 w 2521425"/>
                <a:gd name="connsiteY2" fmla="*/ 14997 h 6858000"/>
                <a:gd name="connsiteX3" fmla="*/ 2521425 w 2521425"/>
                <a:gd name="connsiteY3" fmla="*/ 3621656 h 6858000"/>
                <a:gd name="connsiteX4" fmla="*/ 647075 w 2521425"/>
                <a:gd name="connsiteY4" fmla="*/ 6374814 h 6858000"/>
                <a:gd name="connsiteX5" fmla="*/ 130427 w 2521425"/>
                <a:gd name="connsiteY5" fmla="*/ 6780599 h 6858000"/>
                <a:gd name="connsiteX6" fmla="*/ 18671 w 2521425"/>
                <a:gd name="connsiteY6" fmla="*/ 6858000 h 6858000"/>
                <a:gd name="connsiteX7" fmla="*/ 0 w 2521425"/>
                <a:gd name="connsiteY7" fmla="*/ 6858000 h 6858000"/>
                <a:gd name="connsiteX8" fmla="*/ 111756 w 2521425"/>
                <a:gd name="connsiteY8" fmla="*/ 6780599 h 6858000"/>
                <a:gd name="connsiteX9" fmla="*/ 628404 w 2521425"/>
                <a:gd name="connsiteY9" fmla="*/ 6374814 h 6858000"/>
                <a:gd name="connsiteX10" fmla="*/ 2502754 w 2521425"/>
                <a:gd name="connsiteY10" fmla="*/ 3621656 h 6858000"/>
                <a:gd name="connsiteX11" fmla="*/ 901855 w 2521425"/>
                <a:gd name="connsiteY11" fmla="*/ 14997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521425" h="6858000">
                  <a:moveTo>
                    <a:pt x="879731" y="0"/>
                  </a:moveTo>
                  <a:lnTo>
                    <a:pt x="898402" y="0"/>
                  </a:lnTo>
                  <a:lnTo>
                    <a:pt x="920526" y="14997"/>
                  </a:lnTo>
                  <a:cubicBezTo>
                    <a:pt x="1947689" y="754641"/>
                    <a:pt x="2521425" y="2093192"/>
                    <a:pt x="2521425" y="3621656"/>
                  </a:cubicBezTo>
                  <a:cubicBezTo>
                    <a:pt x="2521425" y="4969131"/>
                    <a:pt x="1592700" y="5602839"/>
                    <a:pt x="647075" y="6374814"/>
                  </a:cubicBezTo>
                  <a:cubicBezTo>
                    <a:pt x="474872" y="6515397"/>
                    <a:pt x="304245" y="6653108"/>
                    <a:pt x="130427" y="6780599"/>
                  </a:cubicBezTo>
                  <a:lnTo>
                    <a:pt x="18671" y="6858000"/>
                  </a:lnTo>
                  <a:lnTo>
                    <a:pt x="0" y="6858000"/>
                  </a:lnTo>
                  <a:lnTo>
                    <a:pt x="111756" y="6780599"/>
                  </a:lnTo>
                  <a:cubicBezTo>
                    <a:pt x="285574" y="6653108"/>
                    <a:pt x="456201" y="6515397"/>
                    <a:pt x="628404" y="6374814"/>
                  </a:cubicBezTo>
                  <a:cubicBezTo>
                    <a:pt x="1574029" y="5602839"/>
                    <a:pt x="2502754" y="4969131"/>
                    <a:pt x="2502754" y="3621656"/>
                  </a:cubicBezTo>
                  <a:cubicBezTo>
                    <a:pt x="2502754" y="2093192"/>
                    <a:pt x="1929018" y="754641"/>
                    <a:pt x="901855" y="14997"/>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19" name="Freeform: Shape 18">
              <a:extLst>
                <a:ext uri="{FF2B5EF4-FFF2-40B4-BE49-F238E27FC236}">
                  <a16:creationId xmlns:a16="http://schemas.microsoft.com/office/drawing/2014/main" id="{536BC365-0500-4AD5-975B-CA750679691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591765" y="0"/>
              <a:ext cx="2590095"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sp>
          <p:nvSpPr>
            <p:cNvPr id="20" name="Freeform: Shape 19">
              <a:extLst>
                <a:ext uri="{FF2B5EF4-FFF2-40B4-BE49-F238E27FC236}">
                  <a16:creationId xmlns:a16="http://schemas.microsoft.com/office/drawing/2014/main" id="{77C2BA21-63BF-4336-8372-626090C331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86345" y="0"/>
              <a:ext cx="2556118" cy="6858000"/>
            </a:xfrm>
            <a:custGeom>
              <a:avLst/>
              <a:gdLst>
                <a:gd name="connsiteX0" fmla="*/ 955085 w 2209181"/>
                <a:gd name="connsiteY0" fmla="*/ 0 h 6858000"/>
                <a:gd name="connsiteX1" fmla="*/ 937727 w 2209181"/>
                <a:gd name="connsiteY1" fmla="*/ 0 h 6858000"/>
                <a:gd name="connsiteX2" fmla="*/ 963738 w 2209181"/>
                <a:gd name="connsiteY2" fmla="*/ 24346 h 6858000"/>
                <a:gd name="connsiteX3" fmla="*/ 2184004 w 2209181"/>
                <a:gd name="connsiteY3" fmla="*/ 3809420 h 6858000"/>
                <a:gd name="connsiteX4" fmla="*/ 218679 w 2209181"/>
                <a:gd name="connsiteY4" fmla="*/ 6681644 h 6858000"/>
                <a:gd name="connsiteX5" fmla="*/ 0 w 2209181"/>
                <a:gd name="connsiteY5" fmla="*/ 6858000 h 6858000"/>
                <a:gd name="connsiteX6" fmla="*/ 19349 w 2209181"/>
                <a:gd name="connsiteY6" fmla="*/ 6858000 h 6858000"/>
                <a:gd name="connsiteX7" fmla="*/ 236958 w 2209181"/>
                <a:gd name="connsiteY7" fmla="*/ 6682507 h 6858000"/>
                <a:gd name="connsiteX8" fmla="*/ 2202283 w 2209181"/>
                <a:gd name="connsiteY8" fmla="*/ 3810283 h 6858000"/>
                <a:gd name="connsiteX9" fmla="*/ 982018 w 2209181"/>
                <a:gd name="connsiteY9" fmla="*/ 2521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209181" h="6858000">
                  <a:moveTo>
                    <a:pt x="955085" y="0"/>
                  </a:moveTo>
                  <a:lnTo>
                    <a:pt x="937727" y="0"/>
                  </a:lnTo>
                  <a:lnTo>
                    <a:pt x="963738" y="24346"/>
                  </a:lnTo>
                  <a:cubicBezTo>
                    <a:pt x="1818009" y="885455"/>
                    <a:pt x="2251801" y="2269402"/>
                    <a:pt x="2184004" y="3809420"/>
                  </a:cubicBezTo>
                  <a:cubicBezTo>
                    <a:pt x="2120250" y="5257592"/>
                    <a:pt x="1181008" y="5895709"/>
                    <a:pt x="218679" y="6681644"/>
                  </a:cubicBezTo>
                  <a:lnTo>
                    <a:pt x="0" y="6858000"/>
                  </a:lnTo>
                  <a:lnTo>
                    <a:pt x="19349" y="6858000"/>
                  </a:lnTo>
                  <a:lnTo>
                    <a:pt x="236958" y="6682507"/>
                  </a:lnTo>
                  <a:cubicBezTo>
                    <a:pt x="1199288" y="5896573"/>
                    <a:pt x="2138530" y="5258455"/>
                    <a:pt x="2202283" y="3810283"/>
                  </a:cubicBezTo>
                  <a:cubicBezTo>
                    <a:pt x="2270080" y="2270266"/>
                    <a:pt x="1836289" y="886318"/>
                    <a:pt x="982018" y="25210"/>
                  </a:cubicBezTo>
                  <a:close/>
                </a:path>
              </a:pathLst>
            </a:custGeom>
            <a:solidFill>
              <a:srgbClr val="FFFFFF">
                <a:alpha val="5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Meiryo"/>
                <a:ea typeface="+mn-ea"/>
                <a:cs typeface="+mn-cs"/>
              </a:endParaRPr>
            </a:p>
          </p:txBody>
        </p:sp>
      </p:grpSp>
      <p:pic>
        <p:nvPicPr>
          <p:cNvPr id="8" name="Picture 7">
            <a:extLst>
              <a:ext uri="{FF2B5EF4-FFF2-40B4-BE49-F238E27FC236}">
                <a16:creationId xmlns:a16="http://schemas.microsoft.com/office/drawing/2014/main" id="{E79BD518-29FA-B2BE-1AB2-15B4F7601ECD}"/>
              </a:ext>
            </a:extLst>
          </p:cNvPr>
          <p:cNvPicPr>
            <a:picLocks noChangeAspect="1"/>
          </p:cNvPicPr>
          <p:nvPr/>
        </p:nvPicPr>
        <p:blipFill>
          <a:blip r:embed="rId3"/>
          <a:stretch>
            <a:fillRect/>
          </a:stretch>
        </p:blipFill>
        <p:spPr>
          <a:xfrm>
            <a:off x="287684" y="440098"/>
            <a:ext cx="4681869" cy="959782"/>
          </a:xfrm>
          <a:prstGeom prst="rect">
            <a:avLst/>
          </a:prstGeom>
        </p:spPr>
      </p:pic>
      <p:pic>
        <p:nvPicPr>
          <p:cNvPr id="6" name="Picture 5">
            <a:extLst>
              <a:ext uri="{FF2B5EF4-FFF2-40B4-BE49-F238E27FC236}">
                <a16:creationId xmlns:a16="http://schemas.microsoft.com/office/drawing/2014/main" id="{A41063C7-1B11-1E64-DC2E-418DE5F98C70}"/>
              </a:ext>
            </a:extLst>
          </p:cNvPr>
          <p:cNvPicPr>
            <a:picLocks noChangeAspect="1"/>
          </p:cNvPicPr>
          <p:nvPr/>
        </p:nvPicPr>
        <p:blipFill>
          <a:blip r:embed="rId4"/>
          <a:stretch>
            <a:fillRect/>
          </a:stretch>
        </p:blipFill>
        <p:spPr>
          <a:xfrm>
            <a:off x="1372326" y="1839977"/>
            <a:ext cx="3387274" cy="1431123"/>
          </a:xfrm>
          <a:prstGeom prst="rect">
            <a:avLst/>
          </a:prstGeom>
        </p:spPr>
      </p:pic>
      <p:pic>
        <p:nvPicPr>
          <p:cNvPr id="4" name="Picture 3">
            <a:extLst>
              <a:ext uri="{FF2B5EF4-FFF2-40B4-BE49-F238E27FC236}">
                <a16:creationId xmlns:a16="http://schemas.microsoft.com/office/drawing/2014/main" id="{6BA2158D-909D-6E09-82A0-12BE80915B09}"/>
              </a:ext>
            </a:extLst>
          </p:cNvPr>
          <p:cNvPicPr>
            <a:picLocks noChangeAspect="1"/>
          </p:cNvPicPr>
          <p:nvPr/>
        </p:nvPicPr>
        <p:blipFill>
          <a:blip r:embed="rId5"/>
          <a:stretch>
            <a:fillRect/>
          </a:stretch>
        </p:blipFill>
        <p:spPr>
          <a:xfrm>
            <a:off x="701012" y="5450608"/>
            <a:ext cx="3710564" cy="1270867"/>
          </a:xfrm>
          <a:prstGeom prst="rect">
            <a:avLst/>
          </a:prstGeom>
        </p:spPr>
      </p:pic>
      <p:sp>
        <p:nvSpPr>
          <p:cNvPr id="2" name="Slide Number Placeholder 1">
            <a:extLst>
              <a:ext uri="{FF2B5EF4-FFF2-40B4-BE49-F238E27FC236}">
                <a16:creationId xmlns:a16="http://schemas.microsoft.com/office/drawing/2014/main" id="{AB3F24C0-FDD0-A11E-D777-33D5A958FF6E}"/>
              </a:ext>
            </a:extLst>
          </p:cNvPr>
          <p:cNvSpPr>
            <a:spLocks noGrp="1"/>
          </p:cNvSpPr>
          <p:nvPr>
            <p:ph type="sldNum" sz="quarter" idx="12"/>
          </p:nvPr>
        </p:nvSpPr>
        <p:spPr>
          <a:xfrm>
            <a:off x="10853928" y="6356350"/>
            <a:ext cx="1188720" cy="365125"/>
          </a:xfrm>
        </p:spPr>
        <p:txBody>
          <a:bodyPr vert="horz" lIns="91440" tIns="45720" rIns="91440" bIns="45720" rtlCol="0" anchor="ctr">
            <a:norm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fld id="{6548B236-01FE-405D-BCFA-0E60355B5EF3}" type="slidenum">
              <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9</a:t>
            </a:fld>
            <a:endParaRPr kumimoji="0" lang="en-US" sz="1600" b="0" i="0" u="none" strike="noStrike" kern="1200" cap="none" spc="0" normalizeH="0" baseline="0" noProof="0">
              <a:ln>
                <a:noFill/>
              </a:ln>
              <a:solidFill>
                <a:prstClr val="black">
                  <a:lumMod val="75000"/>
                  <a:lumOff val="25000"/>
                </a:prstClr>
              </a:solidFill>
              <a:effectLst/>
              <a:uLnTx/>
              <a:uFillTx/>
              <a:latin typeface="Calibri" panose="020F0502020204030204"/>
              <a:ea typeface="+mn-ea"/>
              <a:cs typeface="+mn-cs"/>
            </a:endParaRPr>
          </a:p>
        </p:txBody>
      </p:sp>
      <p:pic>
        <p:nvPicPr>
          <p:cNvPr id="9" name="Picture 8">
            <a:extLst>
              <a:ext uri="{FF2B5EF4-FFF2-40B4-BE49-F238E27FC236}">
                <a16:creationId xmlns:a16="http://schemas.microsoft.com/office/drawing/2014/main" id="{A36B03A1-23EC-2922-D34F-F9AD8CC2A521}"/>
              </a:ext>
            </a:extLst>
          </p:cNvPr>
          <p:cNvPicPr>
            <a:picLocks noChangeAspect="1"/>
          </p:cNvPicPr>
          <p:nvPr/>
        </p:nvPicPr>
        <p:blipFill>
          <a:blip r:embed="rId6"/>
          <a:stretch>
            <a:fillRect/>
          </a:stretch>
        </p:blipFill>
        <p:spPr>
          <a:xfrm>
            <a:off x="295656" y="3812775"/>
            <a:ext cx="3929475" cy="1404786"/>
          </a:xfrm>
          <a:prstGeom prst="rect">
            <a:avLst/>
          </a:prstGeom>
        </p:spPr>
      </p:pic>
      <p:pic>
        <p:nvPicPr>
          <p:cNvPr id="12" name="Picture 11">
            <a:extLst>
              <a:ext uri="{FF2B5EF4-FFF2-40B4-BE49-F238E27FC236}">
                <a16:creationId xmlns:a16="http://schemas.microsoft.com/office/drawing/2014/main" id="{3CF1F5F6-18AE-9043-1B4F-82B308942389}"/>
              </a:ext>
            </a:extLst>
          </p:cNvPr>
          <p:cNvPicPr>
            <a:picLocks noChangeAspect="1"/>
          </p:cNvPicPr>
          <p:nvPr/>
        </p:nvPicPr>
        <p:blipFill>
          <a:blip r:embed="rId7"/>
          <a:stretch>
            <a:fillRect/>
          </a:stretch>
        </p:blipFill>
        <p:spPr>
          <a:xfrm>
            <a:off x="5573508" y="-49904"/>
            <a:ext cx="6586854" cy="6578956"/>
          </a:xfrm>
          <a:prstGeom prst="rect">
            <a:avLst/>
          </a:prstGeom>
        </p:spPr>
      </p:pic>
    </p:spTree>
    <p:custDataLst>
      <p:tags r:id="rId1"/>
    </p:custDataLst>
    <p:extLst>
      <p:ext uri="{BB962C8B-B14F-4D97-AF65-F5344CB8AC3E}">
        <p14:creationId xmlns:p14="http://schemas.microsoft.com/office/powerpoint/2010/main" val="250009524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0.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11.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3.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4.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5.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6.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7.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8.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ags/tag9.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40</TotalTime>
  <Words>3872</Words>
  <Application>Microsoft Office PowerPoint</Application>
  <PresentationFormat>Widescreen</PresentationFormat>
  <Paragraphs>414</Paragraphs>
  <Slides>89</Slides>
  <Notes>5</Notes>
  <HiddenSlides>0</HiddenSlides>
  <MMClips>0</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89</vt:i4>
      </vt:variant>
    </vt:vector>
  </HeadingPairs>
  <TitlesOfParts>
    <vt:vector size="105" baseType="lpstr">
      <vt:lpstr>Meiryo</vt:lpstr>
      <vt:lpstr>Aptos</vt:lpstr>
      <vt:lpstr>Arial</vt:lpstr>
      <vt:lpstr>Calibri</vt:lpstr>
      <vt:lpstr>Calibri Light</vt:lpstr>
      <vt:lpstr>Cambria</vt:lpstr>
      <vt:lpstr>Georgia</vt:lpstr>
      <vt:lpstr>Helvetica Neue Medium</vt:lpstr>
      <vt:lpstr>proxima-nova</vt:lpstr>
      <vt:lpstr>Symbol</vt:lpstr>
      <vt:lpstr>Times New Roman</vt:lpstr>
      <vt:lpstr>Verdana</vt:lpstr>
      <vt:lpstr>3_Office Theme</vt:lpstr>
      <vt:lpstr>1_Office Theme</vt:lpstr>
      <vt:lpstr>Office Theme</vt:lpstr>
      <vt:lpstr>2_Office Theme</vt:lpstr>
      <vt:lpstr>Moving to a World Beyond p&lt;0.05</vt:lpstr>
      <vt:lpstr>Imagine the car you would have if money were no object</vt:lpstr>
      <vt:lpstr>PowerPoint Presentation</vt:lpstr>
      <vt:lpstr>PowerPoint Presentation</vt:lpstr>
      <vt:lpstr>PowerPoint Presentation</vt:lpstr>
      <vt:lpstr>PowerPoint Presentation</vt:lpstr>
      <vt:lpstr>PowerPoint Presentation</vt:lpstr>
      <vt:lpstr>Suppose we had the most amazing car ever…</vt:lpstr>
      <vt:lpstr>PowerPoint Presentation</vt:lpstr>
      <vt:lpstr>We have been test driving statistical significance for almost 100 years</vt:lpstr>
      <vt:lpstr>PowerPoint Presentation</vt:lpstr>
      <vt:lpstr>PowerPoint Presentation</vt:lpstr>
      <vt:lpstr>PowerPoint Presentation</vt:lpstr>
      <vt:lpstr>At some point we should realize that more driver education is not going to do the trick!</vt:lpstr>
      <vt:lpstr>More “driver education” has done nothing to stem use and misuse</vt:lpstr>
      <vt:lpstr>PowerPoint Presentation</vt:lpstr>
      <vt:lpstr>PowerPoint Presentation</vt:lpstr>
      <vt:lpstr>PowerPoint Presentation</vt:lpstr>
      <vt:lpstr>mole</vt:lpstr>
      <vt:lpstr>“You keep using that word. I don’t think that it means what you think it means.” – Inigo Montoya</vt:lpstr>
      <vt:lpstr>Word #1</vt:lpstr>
      <vt:lpstr>Word #2</vt:lpstr>
      <vt:lpstr>Word #6</vt:lpstr>
      <vt:lpstr>PowerPoint Presentation</vt:lpstr>
      <vt:lpstr>PowerPoint Presentation</vt:lpstr>
      <vt:lpstr>PowerPoint Presentation</vt:lpstr>
      <vt:lpstr>PowerPoint Presentation</vt:lpstr>
      <vt:lpstr>Boundary lines</vt:lpstr>
      <vt:lpstr>Boundary lines</vt:lpstr>
      <vt:lpstr>Boundary lines</vt:lpstr>
      <vt:lpstr>Boundary lines</vt:lpstr>
      <vt:lpstr>Boundary lines</vt:lpstr>
      <vt:lpstr>Boundary lines in sports</vt:lpstr>
      <vt:lpstr>Boundary lines in sports</vt:lpstr>
      <vt:lpstr>These boundaries are integral to the play of the game</vt:lpstr>
      <vt:lpstr>PowerPoint Presentation</vt:lpstr>
      <vt:lpstr>PowerPoint Presentation</vt:lpstr>
      <vt:lpstr>PowerPoint Presentation</vt:lpstr>
      <vt:lpstr>PowerPoint Presentation</vt:lpstr>
      <vt:lpstr>Bright line thinking</vt:lpstr>
      <vt:lpstr>p equal or nearly equal to 0.06</vt:lpstr>
      <vt:lpstr>p equal or nearly equal to 0.08</vt:lpstr>
      <vt:lpstr>p close to but not less than 0.05</vt:lpstr>
      <vt:lpstr>Thanks to Matthew Hankins for these quotes</vt:lpstr>
      <vt:lpstr>PowerPoint Presentation</vt:lpstr>
      <vt:lpstr>“Moving to a World Beyond p&lt;0.05” https://amstat.tandfonline.com/doi/full/10.1080/00031305.2019.1583913#.XYjKQ25FxPY  “Scientists rise up against statistical significance”  https://www.nature.com/articles/d41586-019-00857-9 </vt:lpstr>
      <vt:lpstr>PowerPoint Presentation</vt:lpstr>
      <vt:lpstr>PowerPoint Presentation</vt:lpstr>
      <vt:lpstr>Change is needed…  …but change is never easy</vt:lpstr>
      <vt:lpstr>Before listing some changes, though, let’s be sure to note that there are…</vt:lpstr>
      <vt:lpstr>Opposing views</vt:lpstr>
      <vt:lpstr>1. Ending Significance Creates “The Wild West”</vt:lpstr>
      <vt:lpstr>PowerPoint Presentation</vt:lpstr>
      <vt:lpstr>This argument does not address any of the shortcomings of the use of statistical significance.  Is the way to avoid “statistical anarchy” by using a problematic method?</vt:lpstr>
      <vt:lpstr>PowerPoint Presentation</vt:lpstr>
      <vt:lpstr>ASA President’s Corner</vt:lpstr>
      <vt:lpstr>PowerPoint Presentation</vt:lpstr>
      <vt:lpstr>“It’s the Same Old Song” </vt:lpstr>
      <vt:lpstr>PowerPoint Presentation</vt:lpstr>
      <vt:lpstr>“It’s the Same Old Song” </vt:lpstr>
      <vt:lpstr>PowerPoint Presentation</vt:lpstr>
      <vt:lpstr>We acknowledge the importance of embracing uncertainty, avoiding hyped claims, and recognising that the p value is often poorly understood, but statistical significance, in our opinion, has a crucial practical importance. Inferences are unavoidably dichotomous, especially in medicine and healthcare, both in preclinical (experimental) and clinical research. </vt:lpstr>
      <vt:lpstr>ASA Task Force statement</vt:lpstr>
      <vt:lpstr>PowerPoint Presentation</vt:lpstr>
      <vt:lpstr>PowerPoint Presentation</vt:lpstr>
      <vt:lpstr>PowerPoint Presentation</vt:lpstr>
      <vt:lpstr>     </vt:lpstr>
      <vt:lpstr>What do we do instead?</vt:lpstr>
      <vt:lpstr>Five changes that could be made relatively easily</vt:lpstr>
      <vt:lpstr>Five changes that could be made relatively easily</vt:lpstr>
      <vt:lpstr>Example of compatibility interval interpretation</vt:lpstr>
      <vt:lpstr>Example of compatibility interval interpretation</vt:lpstr>
      <vt:lpstr>Five changes that could be made relatively easily</vt:lpstr>
      <vt:lpstr>Five changes that could be made relatively easily</vt:lpstr>
      <vt:lpstr>And one more change, a little harder, but maybe most important</vt:lpstr>
      <vt:lpstr>“If this arbitrary threshold had never been created, what would you have to do to get your paper published, your research grant funded, your drug approved, your policy or business recommendation accepted?”  </vt:lpstr>
      <vt:lpstr>Why does this matter?</vt:lpstr>
      <vt:lpstr>The plot elements</vt:lpstr>
      <vt:lpstr>The plot elements</vt:lpstr>
      <vt:lpstr>The plot elements</vt:lpstr>
      <vt:lpstr>The plot thickens</vt:lpstr>
      <vt:lpstr>What happened? FDA approval (June 2021)</vt:lpstr>
      <vt:lpstr>But an uproar arose</vt:lpstr>
      <vt:lpstr>Statistical significance?</vt:lpstr>
      <vt:lpstr>But then…</vt:lpstr>
      <vt:lpstr>PowerPoint Presentation</vt:lpstr>
      <vt:lpstr>Wrapping up</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Moving to a World Beyond p&lt;0.05</dc:title>
  <dc:creator>Wasserstein, Ronald L.</dc:creator>
  <cp:lastModifiedBy>Wasserstein, Ronald L.</cp:lastModifiedBy>
  <cp:revision>1</cp:revision>
  <dcterms:created xsi:type="dcterms:W3CDTF">2024-05-27T22:25:46Z</dcterms:created>
  <dcterms:modified xsi:type="dcterms:W3CDTF">2024-05-27T23:06:18Z</dcterms:modified>
</cp:coreProperties>
</file>